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8" r:id="rId8"/>
    <p:sldId id="269" r:id="rId9"/>
    <p:sldId id="261" r:id="rId10"/>
    <p:sldId id="262" r:id="rId11"/>
    <p:sldId id="263" r:id="rId12"/>
    <p:sldId id="264" r:id="rId13"/>
    <p:sldId id="265" r:id="rId14"/>
    <p:sldId id="266"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0" d="100"/>
          <a:sy n="70" d="100"/>
        </p:scale>
        <p:origin x="6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F42DA6-F730-45E4-9C90-2AC3BFC6901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320744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42DA6-F730-45E4-9C90-2AC3BFC6901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170320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42DA6-F730-45E4-9C90-2AC3BFC6901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300122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42DA6-F730-45E4-9C90-2AC3BFC6901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128552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F42DA6-F730-45E4-9C90-2AC3BFC6901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2412784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F42DA6-F730-45E4-9C90-2AC3BFC69014}"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453962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F42DA6-F730-45E4-9C90-2AC3BFC69014}"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234780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F42DA6-F730-45E4-9C90-2AC3BFC69014}"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114506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42DA6-F730-45E4-9C90-2AC3BFC69014}"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1244848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42DA6-F730-45E4-9C90-2AC3BFC69014}"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3669506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42DA6-F730-45E4-9C90-2AC3BFC69014}"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CE1E36-0143-43C7-86A3-1C414AEA8E56}" type="slidenum">
              <a:rPr lang="en-US" smtClean="0"/>
              <a:t>‹#›</a:t>
            </a:fld>
            <a:endParaRPr lang="en-US"/>
          </a:p>
        </p:txBody>
      </p:sp>
    </p:spTree>
    <p:extLst>
      <p:ext uri="{BB962C8B-B14F-4D97-AF65-F5344CB8AC3E}">
        <p14:creationId xmlns:p14="http://schemas.microsoft.com/office/powerpoint/2010/main" val="2923278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42DA6-F730-45E4-9C90-2AC3BFC69014}"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CE1E36-0143-43C7-86A3-1C414AEA8E56}" type="slidenum">
              <a:rPr lang="en-US" smtClean="0"/>
              <a:t>‹#›</a:t>
            </a:fld>
            <a:endParaRPr lang="en-US"/>
          </a:p>
        </p:txBody>
      </p:sp>
    </p:spTree>
    <p:extLst>
      <p:ext uri="{BB962C8B-B14F-4D97-AF65-F5344CB8AC3E}">
        <p14:creationId xmlns:p14="http://schemas.microsoft.com/office/powerpoint/2010/main" val="4273720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Cambria" panose="02040503050406030204" pitchFamily="18" charset="0"/>
              </a:rPr>
              <a:t>Mendel Laws </a:t>
            </a:r>
            <a:endParaRPr lang="en-US" b="1" dirty="0">
              <a:latin typeface="Cambria" panose="020405030504060302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170774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117"/>
          </a:xfrm>
        </p:spPr>
        <p:txBody>
          <a:bodyPr/>
          <a:lstStyle/>
          <a:p>
            <a:pPr algn="ctr"/>
            <a:r>
              <a:rPr lang="en-US" dirty="0" smtClean="0">
                <a:latin typeface="Cambria" panose="02040503050406030204" pitchFamily="18" charset="0"/>
              </a:rPr>
              <a:t>Monohybrid Crosses </a:t>
            </a:r>
            <a:endParaRPr lang="en-US" dirty="0">
              <a:latin typeface="Cambria" panose="02040503050406030204" pitchFamily="18" charset="0"/>
            </a:endParaRPr>
          </a:p>
        </p:txBody>
      </p:sp>
      <p:sp>
        <p:nvSpPr>
          <p:cNvPr id="3" name="Content Placeholder 2"/>
          <p:cNvSpPr>
            <a:spLocks noGrp="1"/>
          </p:cNvSpPr>
          <p:nvPr>
            <p:ph idx="1"/>
          </p:nvPr>
        </p:nvSpPr>
        <p:spPr>
          <a:xfrm>
            <a:off x="838200" y="1378424"/>
            <a:ext cx="10515600" cy="5268035"/>
          </a:xfrm>
        </p:spPr>
        <p:txBody>
          <a:bodyPr>
            <a:normAutofit/>
          </a:bodyPr>
          <a:lstStyle/>
          <a:p>
            <a:pPr algn="just">
              <a:lnSpc>
                <a:spcPct val="150000"/>
              </a:lnSpc>
            </a:pPr>
            <a:r>
              <a:rPr lang="en-US" dirty="0">
                <a:latin typeface="Cambria" panose="02040503050406030204" pitchFamily="18" charset="0"/>
              </a:rPr>
              <a:t>Mate </a:t>
            </a:r>
            <a:r>
              <a:rPr lang="en-US" dirty="0" smtClean="0">
                <a:latin typeface="Cambria" panose="02040503050406030204" pitchFamily="18" charset="0"/>
              </a:rPr>
              <a:t>Tall plant with Dwarf Plant, </a:t>
            </a:r>
            <a:r>
              <a:rPr lang="en-US" dirty="0">
                <a:latin typeface="Cambria" panose="02040503050406030204" pitchFamily="18" charset="0"/>
              </a:rPr>
              <a:t>in F1 all were </a:t>
            </a:r>
            <a:r>
              <a:rPr lang="en-US" dirty="0" smtClean="0">
                <a:latin typeface="Cambria" panose="02040503050406030204" pitchFamily="18" charset="0"/>
              </a:rPr>
              <a:t>Tall</a:t>
            </a:r>
            <a:endParaRPr lang="en-US" dirty="0">
              <a:latin typeface="Cambria" panose="02040503050406030204" pitchFamily="18" charset="0"/>
            </a:endParaRPr>
          </a:p>
          <a:p>
            <a:pPr algn="just">
              <a:lnSpc>
                <a:spcPct val="150000"/>
              </a:lnSpc>
            </a:pPr>
            <a:r>
              <a:rPr lang="en-US" dirty="0">
                <a:latin typeface="Cambria" panose="02040503050406030204" pitchFamily="18" charset="0"/>
              </a:rPr>
              <a:t>In F2 </a:t>
            </a:r>
            <a:r>
              <a:rPr lang="en-US" dirty="0" smtClean="0">
                <a:latin typeface="Cambria" panose="02040503050406030204" pitchFamily="18" charset="0"/>
              </a:rPr>
              <a:t>both tall and dwarf</a:t>
            </a:r>
            <a:endParaRPr lang="en-US" dirty="0">
              <a:latin typeface="Cambria" panose="02040503050406030204" pitchFamily="18" charset="0"/>
            </a:endParaRPr>
          </a:p>
          <a:p>
            <a:pPr algn="just">
              <a:lnSpc>
                <a:spcPct val="150000"/>
              </a:lnSpc>
            </a:pPr>
            <a:r>
              <a:rPr lang="en-US" dirty="0">
                <a:latin typeface="Cambria" panose="02040503050406030204" pitchFamily="18" charset="0"/>
              </a:rPr>
              <a:t>Ratio 224: 705 = 1:3 </a:t>
            </a:r>
          </a:p>
          <a:p>
            <a:pPr algn="just">
              <a:lnSpc>
                <a:spcPct val="150000"/>
              </a:lnSpc>
            </a:pPr>
            <a:r>
              <a:rPr lang="en-US" dirty="0">
                <a:latin typeface="Cambria" panose="02040503050406030204" pitchFamily="18" charset="0"/>
              </a:rPr>
              <a:t>F1 told him </a:t>
            </a:r>
            <a:r>
              <a:rPr lang="en-US" b="1" dirty="0">
                <a:latin typeface="Cambria" panose="02040503050406030204" pitchFamily="18" charset="0"/>
              </a:rPr>
              <a:t>dominance</a:t>
            </a:r>
            <a:r>
              <a:rPr lang="en-US" dirty="0">
                <a:latin typeface="Cambria" panose="02040503050406030204" pitchFamily="18" charset="0"/>
              </a:rPr>
              <a:t> and </a:t>
            </a:r>
            <a:r>
              <a:rPr lang="en-US" b="1" dirty="0" err="1">
                <a:latin typeface="Cambria" panose="02040503050406030204" pitchFamily="18" charset="0"/>
              </a:rPr>
              <a:t>recessiveness</a:t>
            </a:r>
            <a:endParaRPr lang="en-US" dirty="0">
              <a:latin typeface="Cambria" panose="02040503050406030204" pitchFamily="18" charset="0"/>
            </a:endParaRPr>
          </a:p>
          <a:p>
            <a:pPr algn="just">
              <a:lnSpc>
                <a:spcPct val="150000"/>
              </a:lnSpc>
            </a:pPr>
            <a:r>
              <a:rPr lang="en-US" b="1" dirty="0">
                <a:latin typeface="Cambria" panose="02040503050406030204" pitchFamily="18" charset="0"/>
              </a:rPr>
              <a:t>He established the dominant and </a:t>
            </a:r>
            <a:r>
              <a:rPr lang="en-US" b="1" dirty="0" err="1">
                <a:latin typeface="Cambria" panose="02040503050406030204" pitchFamily="18" charset="0"/>
              </a:rPr>
              <a:t>recessiveness</a:t>
            </a:r>
            <a:r>
              <a:rPr lang="en-US" b="1" dirty="0">
                <a:latin typeface="Cambria" panose="02040503050406030204" pitchFamily="18" charset="0"/>
              </a:rPr>
              <a:t> for all traits  </a:t>
            </a:r>
            <a:r>
              <a:rPr lang="en-US" dirty="0">
                <a:latin typeface="Cambria" panose="02040503050406030204" pitchFamily="18" charset="0"/>
              </a:rPr>
              <a:t>   </a:t>
            </a:r>
          </a:p>
          <a:p>
            <a:pPr algn="just">
              <a:lnSpc>
                <a:spcPct val="150000"/>
              </a:lnSpc>
            </a:pPr>
            <a:r>
              <a:rPr lang="en-US" dirty="0">
                <a:latin typeface="Cambria" panose="02040503050406030204" pitchFamily="18" charset="0"/>
              </a:rPr>
              <a:t>Yellow seeds with green, F1 yellow (674), in F2 155 (yellow), 353 (both) and 166 (green), so 1:2:1</a:t>
            </a:r>
          </a:p>
          <a:p>
            <a:endParaRPr lang="en-US" dirty="0"/>
          </a:p>
        </p:txBody>
      </p:sp>
      <p:pic>
        <p:nvPicPr>
          <p:cNvPr id="2052" name="Picture 4" descr="https://hobart.k12.in.us/jkousen/Biology/psqa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5260" y="2115402"/>
            <a:ext cx="3152633" cy="2142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764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mbria" panose="02040503050406030204" pitchFamily="18" charset="0"/>
              </a:rPr>
              <a:t>Mendel first law</a:t>
            </a:r>
          </a:p>
        </p:txBody>
      </p:sp>
      <p:sp>
        <p:nvSpPr>
          <p:cNvPr id="3" name="Content Placeholder 2"/>
          <p:cNvSpPr>
            <a:spLocks noGrp="1"/>
          </p:cNvSpPr>
          <p:nvPr>
            <p:ph idx="1"/>
          </p:nvPr>
        </p:nvSpPr>
        <p:spPr/>
        <p:txBody>
          <a:bodyPr/>
          <a:lstStyle/>
          <a:p>
            <a:pPr algn="just">
              <a:lnSpc>
                <a:spcPct val="150000"/>
              </a:lnSpc>
            </a:pPr>
            <a:r>
              <a:rPr lang="en-US" dirty="0" smtClean="0">
                <a:latin typeface="Cambria" panose="02040503050406030204" pitchFamily="18" charset="0"/>
              </a:rPr>
              <a:t>Each </a:t>
            </a:r>
            <a:r>
              <a:rPr lang="en-US" dirty="0">
                <a:latin typeface="Cambria" panose="02040503050406030204" pitchFamily="18" charset="0"/>
              </a:rPr>
              <a:t>member of a gene pair has an equal probability of being in a gamete and a gamete gets only 1. </a:t>
            </a:r>
            <a:endParaRPr lang="en-US" dirty="0" smtClean="0">
              <a:latin typeface="Cambria" panose="02040503050406030204" pitchFamily="18" charset="0"/>
            </a:endParaRPr>
          </a:p>
          <a:p>
            <a:pPr algn="just">
              <a:lnSpc>
                <a:spcPct val="150000"/>
              </a:lnSpc>
            </a:pPr>
            <a:r>
              <a:rPr lang="en-US" dirty="0" smtClean="0">
                <a:latin typeface="Cambria" panose="02040503050406030204" pitchFamily="18" charset="0"/>
              </a:rPr>
              <a:t>So </a:t>
            </a:r>
            <a:r>
              <a:rPr lang="en-US" dirty="0">
                <a:latin typeface="Cambria" panose="02040503050406030204" pitchFamily="18" charset="0"/>
              </a:rPr>
              <a:t>he should get the credit for discovery of </a:t>
            </a:r>
            <a:r>
              <a:rPr lang="en-US" dirty="0" err="1">
                <a:latin typeface="Cambria" panose="02040503050406030204" pitchFamily="18" charset="0"/>
              </a:rPr>
              <a:t>diploidy</a:t>
            </a:r>
            <a:r>
              <a:rPr lang="en-US" dirty="0">
                <a:latin typeface="Cambria" panose="02040503050406030204" pitchFamily="18" charset="0"/>
              </a:rPr>
              <a:t> of peas and </a:t>
            </a:r>
            <a:r>
              <a:rPr lang="en-US" dirty="0" err="1">
                <a:latin typeface="Cambria" panose="02040503050406030204" pitchFamily="18" charset="0"/>
              </a:rPr>
              <a:t>haploidy</a:t>
            </a:r>
            <a:r>
              <a:rPr lang="en-US" dirty="0">
                <a:latin typeface="Cambria" panose="02040503050406030204" pitchFamily="18" charset="0"/>
              </a:rPr>
              <a:t> of gametes, although no text mention it.  </a:t>
            </a:r>
          </a:p>
        </p:txBody>
      </p:sp>
    </p:spTree>
    <p:extLst>
      <p:ext uri="{BB962C8B-B14F-4D97-AF65-F5344CB8AC3E}">
        <p14:creationId xmlns:p14="http://schemas.microsoft.com/office/powerpoint/2010/main" val="2920770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86254"/>
          </a:xfrm>
        </p:spPr>
        <p:txBody>
          <a:bodyPr>
            <a:normAutofit fontScale="90000"/>
          </a:bodyPr>
          <a:lstStyle/>
          <a:p>
            <a:pPr algn="ctr"/>
            <a:r>
              <a:rPr lang="en-US" b="1" dirty="0" smtClean="0"/>
              <a:t/>
            </a:r>
            <a:br>
              <a:rPr lang="en-US" b="1" dirty="0" smtClean="0"/>
            </a:br>
            <a:r>
              <a:rPr lang="en-US" b="1" dirty="0" err="1" smtClean="0">
                <a:latin typeface="Cambria" panose="02040503050406030204" pitchFamily="18" charset="0"/>
              </a:rPr>
              <a:t>Dihybrid</a:t>
            </a:r>
            <a:r>
              <a:rPr lang="en-US" b="1" dirty="0" smtClean="0">
                <a:latin typeface="Cambria" panose="02040503050406030204" pitchFamily="18" charset="0"/>
              </a:rPr>
              <a:t> </a:t>
            </a:r>
            <a:r>
              <a:rPr lang="en-US" b="1" dirty="0">
                <a:latin typeface="Cambria" panose="02040503050406030204" pitchFamily="18" charset="0"/>
              </a:rPr>
              <a:t>cross</a:t>
            </a:r>
            <a:r>
              <a:rPr lang="en-US" dirty="0">
                <a:latin typeface="Cambria" panose="02040503050406030204" pitchFamily="18" charset="0"/>
              </a:rPr>
              <a:t/>
            </a:r>
            <a:br>
              <a:rPr lang="en-US" dirty="0">
                <a:latin typeface="Cambria" panose="02040503050406030204" pitchFamily="18" charset="0"/>
              </a:rPr>
            </a:br>
            <a:endParaRPr lang="en-US" dirty="0">
              <a:latin typeface="Cambria" panose="02040503050406030204" pitchFamily="18" charset="0"/>
            </a:endParaRPr>
          </a:p>
        </p:txBody>
      </p:sp>
      <p:sp>
        <p:nvSpPr>
          <p:cNvPr id="3" name="Content Placeholder 2"/>
          <p:cNvSpPr>
            <a:spLocks noGrp="1"/>
          </p:cNvSpPr>
          <p:nvPr>
            <p:ph idx="1"/>
          </p:nvPr>
        </p:nvSpPr>
        <p:spPr>
          <a:xfrm>
            <a:off x="838200" y="1405719"/>
            <a:ext cx="10515600" cy="4771244"/>
          </a:xfrm>
        </p:spPr>
        <p:txBody>
          <a:bodyPr>
            <a:normAutofit fontScale="92500" lnSpcReduction="10000"/>
          </a:bodyPr>
          <a:lstStyle/>
          <a:p>
            <a:pPr algn="just">
              <a:lnSpc>
                <a:spcPct val="150000"/>
              </a:lnSpc>
            </a:pPr>
            <a:r>
              <a:rPr lang="en-US" dirty="0" smtClean="0">
                <a:latin typeface="Cambria" panose="02040503050406030204" pitchFamily="18" charset="0"/>
              </a:rPr>
              <a:t>Round </a:t>
            </a:r>
            <a:r>
              <a:rPr lang="en-US" dirty="0">
                <a:latin typeface="Cambria" panose="02040503050406030204" pitchFamily="18" charset="0"/>
              </a:rPr>
              <a:t>green seed with wrinkled yellow</a:t>
            </a:r>
          </a:p>
          <a:p>
            <a:pPr algn="just">
              <a:lnSpc>
                <a:spcPct val="150000"/>
              </a:lnSpc>
            </a:pPr>
            <a:r>
              <a:rPr lang="en-US" dirty="0">
                <a:latin typeface="Cambria" panose="02040503050406030204" pitchFamily="18" charset="0"/>
              </a:rPr>
              <a:t>Round yellow: 9</a:t>
            </a:r>
          </a:p>
          <a:p>
            <a:pPr algn="just">
              <a:lnSpc>
                <a:spcPct val="150000"/>
              </a:lnSpc>
            </a:pPr>
            <a:r>
              <a:rPr lang="en-US" dirty="0">
                <a:latin typeface="Cambria" panose="02040503050406030204" pitchFamily="18" charset="0"/>
              </a:rPr>
              <a:t>Round green: 3</a:t>
            </a:r>
          </a:p>
          <a:p>
            <a:pPr algn="just">
              <a:lnSpc>
                <a:spcPct val="150000"/>
              </a:lnSpc>
            </a:pPr>
            <a:r>
              <a:rPr lang="en-US" dirty="0">
                <a:latin typeface="Cambria" panose="02040503050406030204" pitchFamily="18" charset="0"/>
              </a:rPr>
              <a:t>Wrinkled yellow: 3</a:t>
            </a:r>
          </a:p>
          <a:p>
            <a:pPr algn="just">
              <a:lnSpc>
                <a:spcPct val="150000"/>
              </a:lnSpc>
            </a:pPr>
            <a:r>
              <a:rPr lang="en-US" dirty="0">
                <a:latin typeface="Cambria" panose="02040503050406030204" pitchFamily="18" charset="0"/>
              </a:rPr>
              <a:t>Wrinkled green: 1</a:t>
            </a:r>
          </a:p>
          <a:p>
            <a:pPr algn="just">
              <a:lnSpc>
                <a:spcPct val="150000"/>
              </a:lnSpc>
            </a:pPr>
            <a:r>
              <a:rPr lang="en-US" dirty="0">
                <a:latin typeface="Cambria" panose="02040503050406030204" pitchFamily="18" charset="0"/>
              </a:rPr>
              <a:t>Round </a:t>
            </a:r>
            <a:r>
              <a:rPr lang="en-US" dirty="0" err="1">
                <a:latin typeface="Cambria" panose="02040503050406030204" pitchFamily="18" charset="0"/>
              </a:rPr>
              <a:t>Vs</a:t>
            </a:r>
            <a:r>
              <a:rPr lang="en-US" dirty="0">
                <a:latin typeface="Cambria" panose="02040503050406030204" pitchFamily="18" charset="0"/>
              </a:rPr>
              <a:t> wrinkled: 12:4 = 3:1</a:t>
            </a:r>
          </a:p>
          <a:p>
            <a:pPr algn="just">
              <a:lnSpc>
                <a:spcPct val="150000"/>
              </a:lnSpc>
            </a:pPr>
            <a:r>
              <a:rPr lang="en-US" dirty="0">
                <a:latin typeface="Cambria" panose="02040503050406030204" pitchFamily="18" charset="0"/>
              </a:rPr>
              <a:t>Yellow </a:t>
            </a:r>
            <a:r>
              <a:rPr lang="en-US" dirty="0" err="1">
                <a:latin typeface="Cambria" panose="02040503050406030204" pitchFamily="18" charset="0"/>
              </a:rPr>
              <a:t>Vs</a:t>
            </a:r>
            <a:r>
              <a:rPr lang="en-US" dirty="0">
                <a:latin typeface="Cambria" panose="02040503050406030204" pitchFamily="18" charset="0"/>
              </a:rPr>
              <a:t> green: 12:4 = 3:1</a:t>
            </a:r>
          </a:p>
          <a:p>
            <a:endParaRPr lang="en-US" dirty="0"/>
          </a:p>
        </p:txBody>
      </p:sp>
      <p:pic>
        <p:nvPicPr>
          <p:cNvPr id="3074" name="Picture 2" descr="The law of independent assortment (article) | Khan Academ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6335" y="2067635"/>
            <a:ext cx="5281684" cy="4790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794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ambria" panose="02040503050406030204" pitchFamily="18" charset="0"/>
              </a:rPr>
              <a:t>Mendel Second </a:t>
            </a:r>
            <a:r>
              <a:rPr lang="en-US" b="1" dirty="0" smtClean="0">
                <a:latin typeface="Cambria" panose="02040503050406030204" pitchFamily="18" charset="0"/>
              </a:rPr>
              <a:t>law</a:t>
            </a:r>
            <a:endParaRPr lang="en-US" b="1" dirty="0">
              <a:latin typeface="Cambria" panose="02040503050406030204" pitchFamily="18" charset="0"/>
            </a:endParaRPr>
          </a:p>
        </p:txBody>
      </p:sp>
      <p:sp>
        <p:nvSpPr>
          <p:cNvPr id="3" name="Content Placeholder 2"/>
          <p:cNvSpPr>
            <a:spLocks noGrp="1"/>
          </p:cNvSpPr>
          <p:nvPr>
            <p:ph idx="1"/>
          </p:nvPr>
        </p:nvSpPr>
        <p:spPr/>
        <p:txBody>
          <a:bodyPr/>
          <a:lstStyle/>
          <a:p>
            <a:pPr algn="just">
              <a:lnSpc>
                <a:spcPct val="150000"/>
              </a:lnSpc>
            </a:pPr>
            <a:r>
              <a:rPr lang="en-US" dirty="0" smtClean="0">
                <a:latin typeface="Cambria" panose="02040503050406030204" pitchFamily="18" charset="0"/>
              </a:rPr>
              <a:t>During </a:t>
            </a:r>
            <a:r>
              <a:rPr lang="en-US" dirty="0">
                <a:latin typeface="Cambria" panose="02040503050406030204" pitchFamily="18" charset="0"/>
              </a:rPr>
              <a:t>gamete formation, the segregation of one gene pair is independent of all other</a:t>
            </a:r>
            <a:r>
              <a:rPr lang="en-US" dirty="0" smtClean="0">
                <a:latin typeface="Cambria" panose="02040503050406030204" pitchFamily="18" charset="0"/>
              </a:rPr>
              <a:t>.</a:t>
            </a:r>
          </a:p>
          <a:p>
            <a:pPr algn="just">
              <a:lnSpc>
                <a:spcPct val="150000"/>
              </a:lnSpc>
            </a:pPr>
            <a:r>
              <a:rPr lang="en-US" dirty="0">
                <a:latin typeface="Cambria" panose="02040503050406030204" pitchFamily="18" charset="0"/>
              </a:rPr>
              <a:t>Feb 21, 1865 philosophical society of natural history of Brno</a:t>
            </a:r>
          </a:p>
          <a:p>
            <a:pPr algn="just">
              <a:lnSpc>
                <a:spcPct val="150000"/>
              </a:lnSpc>
            </a:pPr>
            <a:r>
              <a:rPr lang="en-US" dirty="0">
                <a:latin typeface="Cambria" panose="02040503050406030204" pitchFamily="18" charset="0"/>
              </a:rPr>
              <a:t>March 8, 1865, he published his work, got 40 prints, sent to Darwin (he didn't study it, although to understand natural selection, he should have)</a:t>
            </a:r>
          </a:p>
          <a:p>
            <a:pPr algn="just">
              <a:lnSpc>
                <a:spcPct val="150000"/>
              </a:lnSpc>
            </a:pP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3825737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1446"/>
            <a:ext cx="10515600" cy="5745706"/>
          </a:xfrm>
        </p:spPr>
        <p:txBody>
          <a:bodyPr>
            <a:normAutofit/>
          </a:bodyPr>
          <a:lstStyle/>
          <a:p>
            <a:pPr algn="just">
              <a:lnSpc>
                <a:spcPct val="150000"/>
              </a:lnSpc>
            </a:pPr>
            <a:r>
              <a:rPr lang="en-US" b="1" i="1" dirty="0" err="1" smtClean="0">
                <a:latin typeface="Cambria" panose="02040503050406030204" pitchFamily="18" charset="0"/>
              </a:rPr>
              <a:t>Hieracium</a:t>
            </a:r>
            <a:r>
              <a:rPr lang="en-US" dirty="0">
                <a:latin typeface="Cambria" panose="02040503050406030204" pitchFamily="18" charset="0"/>
              </a:rPr>
              <a:t>, Van </a:t>
            </a:r>
            <a:r>
              <a:rPr lang="en-US" dirty="0" err="1">
                <a:latin typeface="Cambria" panose="02040503050406030204" pitchFamily="18" charset="0"/>
              </a:rPr>
              <a:t>Nageli</a:t>
            </a:r>
            <a:r>
              <a:rPr lang="en-US" dirty="0">
                <a:latin typeface="Cambria" panose="02040503050406030204" pitchFamily="18" charset="0"/>
              </a:rPr>
              <a:t>, </a:t>
            </a:r>
            <a:r>
              <a:rPr lang="en-US" b="1" i="1" dirty="0" err="1">
                <a:latin typeface="Cambria" panose="02040503050406030204" pitchFamily="18" charset="0"/>
              </a:rPr>
              <a:t>Hieracium</a:t>
            </a:r>
            <a:r>
              <a:rPr lang="en-US" dirty="0">
                <a:latin typeface="Cambria" panose="02040503050406030204" pitchFamily="18" charset="0"/>
              </a:rPr>
              <a:t> produce mitotic flowers so Mendel was not able to prove his observations.  </a:t>
            </a:r>
          </a:p>
          <a:p>
            <a:pPr algn="just">
              <a:lnSpc>
                <a:spcPct val="150000"/>
              </a:lnSpc>
            </a:pPr>
            <a:r>
              <a:rPr lang="en-US" dirty="0">
                <a:latin typeface="Cambria" panose="02040503050406030204" pitchFamily="18" charset="0"/>
              </a:rPr>
              <a:t>He published his next paper on how he was not able to reproduce his results in </a:t>
            </a:r>
            <a:r>
              <a:rPr lang="en-US" b="1" i="1" dirty="0" err="1">
                <a:latin typeface="Cambria" panose="02040503050406030204" pitchFamily="18" charset="0"/>
              </a:rPr>
              <a:t>Hieracium</a:t>
            </a:r>
            <a:r>
              <a:rPr lang="en-US" b="1" i="1" dirty="0">
                <a:latin typeface="Cambria" panose="02040503050406030204" pitchFamily="18" charset="0"/>
              </a:rPr>
              <a:t> </a:t>
            </a:r>
            <a:r>
              <a:rPr lang="en-US" dirty="0">
                <a:latin typeface="Cambria" panose="02040503050406030204" pitchFamily="18" charset="0"/>
              </a:rPr>
              <a:t>Anselm </a:t>
            </a:r>
            <a:r>
              <a:rPr lang="en-US" dirty="0" err="1">
                <a:latin typeface="Cambria" panose="02040503050406030204" pitchFamily="18" charset="0"/>
              </a:rPr>
              <a:t>Rambousek</a:t>
            </a:r>
            <a:endParaRPr lang="en-US" dirty="0">
              <a:latin typeface="Cambria" panose="02040503050406030204" pitchFamily="18" charset="0"/>
            </a:endParaRPr>
          </a:p>
          <a:p>
            <a:pPr algn="just">
              <a:lnSpc>
                <a:spcPct val="150000"/>
              </a:lnSpc>
            </a:pPr>
            <a:r>
              <a:rPr lang="en-US" dirty="0">
                <a:latin typeface="Cambria" panose="02040503050406030204" pitchFamily="18" charset="0"/>
              </a:rPr>
              <a:t>Died in </a:t>
            </a:r>
            <a:r>
              <a:rPr lang="en-US" dirty="0" smtClean="0">
                <a:latin typeface="Cambria" panose="02040503050406030204" pitchFamily="18" charset="0"/>
              </a:rPr>
              <a:t>1882</a:t>
            </a:r>
          </a:p>
          <a:p>
            <a:pPr algn="just">
              <a:lnSpc>
                <a:spcPct val="150000"/>
              </a:lnSpc>
            </a:pPr>
            <a:r>
              <a:rPr lang="en-US" b="1" dirty="0" smtClean="0">
                <a:latin typeface="Cambria" panose="02040503050406030204" pitchFamily="18" charset="0"/>
              </a:rPr>
              <a:t>Rediscovery of Mendel Laws</a:t>
            </a:r>
            <a:endParaRPr lang="en-US" b="1" dirty="0">
              <a:latin typeface="Cambria" panose="02040503050406030204" pitchFamily="18" charset="0"/>
            </a:endParaRPr>
          </a:p>
          <a:p>
            <a:pPr algn="just">
              <a:lnSpc>
                <a:spcPct val="150000"/>
              </a:lnSpc>
            </a:pPr>
            <a:r>
              <a:rPr lang="en-US" dirty="0">
                <a:latin typeface="Cambria" panose="02040503050406030204" pitchFamily="18" charset="0"/>
              </a:rPr>
              <a:t>Hugo Devries (He had the paper of Mendel), Carl </a:t>
            </a:r>
            <a:r>
              <a:rPr lang="en-US" dirty="0" err="1">
                <a:latin typeface="Cambria" panose="02040503050406030204" pitchFamily="18" charset="0"/>
              </a:rPr>
              <a:t>Carrens</a:t>
            </a:r>
            <a:r>
              <a:rPr lang="en-US" dirty="0">
                <a:latin typeface="Cambria" panose="02040503050406030204" pitchFamily="18" charset="0"/>
              </a:rPr>
              <a:t> (Married the niece of Von </a:t>
            </a:r>
            <a:r>
              <a:rPr lang="en-US" dirty="0" err="1">
                <a:latin typeface="Cambria" panose="02040503050406030204" pitchFamily="18" charset="0"/>
              </a:rPr>
              <a:t>Nageli</a:t>
            </a:r>
            <a:r>
              <a:rPr lang="en-US" dirty="0">
                <a:latin typeface="Cambria" panose="02040503050406030204" pitchFamily="18" charset="0"/>
              </a:rPr>
              <a:t>, owned his library)   </a:t>
            </a:r>
          </a:p>
          <a:p>
            <a:endParaRPr lang="en-US" dirty="0"/>
          </a:p>
        </p:txBody>
      </p:sp>
    </p:spTree>
    <p:extLst>
      <p:ext uri="{BB962C8B-B14F-4D97-AF65-F5344CB8AC3E}">
        <p14:creationId xmlns:p14="http://schemas.microsoft.com/office/powerpoint/2010/main" val="1213040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7"/>
          </a:xfrm>
        </p:spPr>
        <p:txBody>
          <a:bodyPr>
            <a:normAutofit fontScale="90000"/>
          </a:bodyPr>
          <a:lstStyle/>
          <a:p>
            <a:r>
              <a:rPr lang="en-US" sz="3600" b="1" dirty="0" smtClean="0">
                <a:latin typeface="Cambria" panose="02040503050406030204" pitchFamily="18" charset="0"/>
              </a:rPr>
              <a:t/>
            </a:r>
            <a:br>
              <a:rPr lang="en-US" sz="3600" b="1" dirty="0" smtClean="0">
                <a:latin typeface="Cambria" panose="02040503050406030204" pitchFamily="18" charset="0"/>
              </a:rPr>
            </a:br>
            <a:r>
              <a:rPr lang="en-US" sz="3600" b="1" dirty="0" smtClean="0">
                <a:latin typeface="Cambria" panose="02040503050406030204" pitchFamily="18" charset="0"/>
              </a:rPr>
              <a:t>PROBLEMS </a:t>
            </a:r>
            <a:r>
              <a:rPr lang="en-US" sz="3600" b="1" dirty="0">
                <a:latin typeface="Cambria" panose="02040503050406030204" pitchFamily="18" charset="0"/>
              </a:rPr>
              <a:t>ON MENDEL’S LAW OF SEGREGATION</a:t>
            </a:r>
            <a:r>
              <a:rPr lang="en-US" sz="3600" dirty="0">
                <a:latin typeface="Cambria" panose="02040503050406030204" pitchFamily="18" charset="0"/>
              </a:rPr>
              <a:t/>
            </a:r>
            <a:br>
              <a:rPr lang="en-US" sz="3600" dirty="0">
                <a:latin typeface="Cambria" panose="02040503050406030204" pitchFamily="18" charset="0"/>
              </a:rPr>
            </a:br>
            <a:endParaRPr lang="en-US" sz="3600" dirty="0">
              <a:latin typeface="Cambria" panose="02040503050406030204" pitchFamily="18" charset="0"/>
            </a:endParaRPr>
          </a:p>
        </p:txBody>
      </p:sp>
      <p:sp>
        <p:nvSpPr>
          <p:cNvPr id="3" name="Content Placeholder 2"/>
          <p:cNvSpPr>
            <a:spLocks noGrp="1"/>
          </p:cNvSpPr>
          <p:nvPr>
            <p:ph idx="1"/>
          </p:nvPr>
        </p:nvSpPr>
        <p:spPr>
          <a:xfrm>
            <a:off x="838200" y="1187355"/>
            <a:ext cx="10515600" cy="4989608"/>
          </a:xfrm>
        </p:spPr>
        <p:txBody>
          <a:bodyPr>
            <a:normAutofit/>
          </a:bodyPr>
          <a:lstStyle/>
          <a:p>
            <a:r>
              <a:rPr lang="en-US" b="1" i="1" dirty="0">
                <a:latin typeface="Cambria" panose="02040503050406030204" pitchFamily="18" charset="0"/>
              </a:rPr>
              <a:t>Note: In peas, tall (T) parent habit is dominant over dwarf (t)</a:t>
            </a:r>
            <a:endParaRPr lang="en-US" dirty="0">
              <a:latin typeface="Cambria" panose="02040503050406030204" pitchFamily="18" charset="0"/>
            </a:endParaRPr>
          </a:p>
          <a:p>
            <a:r>
              <a:rPr lang="en-US" dirty="0">
                <a:latin typeface="Cambria" panose="02040503050406030204" pitchFamily="18" charset="0"/>
              </a:rPr>
              <a:t>1. If a plant homozygous for tall is crossed with one homozygous for dwarf, what will be the appearance of </a:t>
            </a:r>
          </a:p>
          <a:p>
            <a:pPr marL="0" indent="0">
              <a:buNone/>
            </a:pPr>
            <a:r>
              <a:rPr lang="en-US" dirty="0" smtClean="0">
                <a:latin typeface="Cambria" panose="02040503050406030204" pitchFamily="18" charset="0"/>
              </a:rPr>
              <a:t>a</a:t>
            </a:r>
            <a:r>
              <a:rPr lang="en-US" dirty="0">
                <a:latin typeface="Cambria" panose="02040503050406030204" pitchFamily="18" charset="0"/>
              </a:rPr>
              <a:t>. F1		</a:t>
            </a:r>
            <a:r>
              <a:rPr lang="en-US" dirty="0" smtClean="0">
                <a:latin typeface="Cambria" panose="02040503050406030204" pitchFamily="18" charset="0"/>
              </a:rPr>
              <a:t>b</a:t>
            </a:r>
            <a:r>
              <a:rPr lang="en-US" dirty="0">
                <a:latin typeface="Cambria" panose="02040503050406030204" pitchFamily="18" charset="0"/>
              </a:rPr>
              <a:t>. </a:t>
            </a:r>
            <a:r>
              <a:rPr lang="en-US" dirty="0" smtClean="0">
                <a:latin typeface="Cambria" panose="02040503050406030204" pitchFamily="18" charset="0"/>
              </a:rPr>
              <a:t>F2          c</a:t>
            </a:r>
            <a:r>
              <a:rPr lang="en-US" dirty="0">
                <a:latin typeface="Cambria" panose="02040503050406030204" pitchFamily="18" charset="0"/>
              </a:rPr>
              <a:t>. of the offspring of a cross of f1 with its tall parent 	</a:t>
            </a:r>
            <a:r>
              <a:rPr lang="en-US" dirty="0" smtClean="0">
                <a:latin typeface="Cambria" panose="02040503050406030204" pitchFamily="18" charset="0"/>
              </a:rPr>
              <a:t>d. with </a:t>
            </a:r>
            <a:r>
              <a:rPr lang="en-US" dirty="0">
                <a:latin typeface="Cambria" panose="02040503050406030204" pitchFamily="18" charset="0"/>
              </a:rPr>
              <a:t>its dwarf parent   </a:t>
            </a:r>
          </a:p>
          <a:p>
            <a:r>
              <a:rPr lang="en-US" dirty="0">
                <a:latin typeface="Cambria" panose="02040503050406030204" pitchFamily="18" charset="0"/>
              </a:rPr>
              <a:t>2. Let the allele for tall be represented by T and the allele for </a:t>
            </a:r>
            <a:r>
              <a:rPr lang="en-US" dirty="0" err="1">
                <a:latin typeface="Cambria" panose="02040503050406030204" pitchFamily="18" charset="0"/>
              </a:rPr>
              <a:t>dwarfness</a:t>
            </a:r>
            <a:r>
              <a:rPr lang="en-US" dirty="0">
                <a:latin typeface="Cambria" panose="02040503050406030204" pitchFamily="18" charset="0"/>
              </a:rPr>
              <a:t> by t. What will be the gametes produced by the parent and the height of the offspring (tall or dwarf) from each of the following crosses.</a:t>
            </a:r>
          </a:p>
          <a:p>
            <a:r>
              <a:rPr lang="en-US" dirty="0">
                <a:latin typeface="Cambria" panose="02040503050406030204" pitchFamily="18" charset="0"/>
              </a:rPr>
              <a:t>	a. TT X </a:t>
            </a:r>
            <a:r>
              <a:rPr lang="en-US" dirty="0" err="1">
                <a:latin typeface="Cambria" panose="02040503050406030204" pitchFamily="18" charset="0"/>
              </a:rPr>
              <a:t>Tt</a:t>
            </a:r>
            <a:r>
              <a:rPr lang="en-US" dirty="0">
                <a:latin typeface="Cambria" panose="02040503050406030204" pitchFamily="18" charset="0"/>
              </a:rPr>
              <a:t>		b. </a:t>
            </a:r>
            <a:r>
              <a:rPr lang="en-US" dirty="0" err="1">
                <a:latin typeface="Cambria" panose="02040503050406030204" pitchFamily="18" charset="0"/>
              </a:rPr>
              <a:t>Tt</a:t>
            </a:r>
            <a:r>
              <a:rPr lang="en-US" dirty="0">
                <a:latin typeface="Cambria" panose="02040503050406030204" pitchFamily="18" charset="0"/>
              </a:rPr>
              <a:t> X </a:t>
            </a:r>
            <a:r>
              <a:rPr lang="en-US" dirty="0" err="1">
                <a:latin typeface="Cambria" panose="02040503050406030204" pitchFamily="18" charset="0"/>
              </a:rPr>
              <a:t>tt</a:t>
            </a:r>
            <a:r>
              <a:rPr lang="en-US" dirty="0">
                <a:latin typeface="Cambria" panose="02040503050406030204" pitchFamily="18" charset="0"/>
              </a:rPr>
              <a:t>		c. </a:t>
            </a:r>
            <a:r>
              <a:rPr lang="en-US" dirty="0" err="1">
                <a:latin typeface="Cambria" panose="02040503050406030204" pitchFamily="18" charset="0"/>
              </a:rPr>
              <a:t>Tt</a:t>
            </a:r>
            <a:r>
              <a:rPr lang="en-US" dirty="0">
                <a:latin typeface="Cambria" panose="02040503050406030204" pitchFamily="18" charset="0"/>
              </a:rPr>
              <a:t> X </a:t>
            </a:r>
            <a:r>
              <a:rPr lang="en-US" dirty="0" err="1">
                <a:latin typeface="Cambria" panose="02040503050406030204" pitchFamily="18" charset="0"/>
              </a:rPr>
              <a:t>Tt</a:t>
            </a: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763452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lnSpc>
                <a:spcPct val="150000"/>
              </a:lnSpc>
              <a:buNone/>
            </a:pPr>
            <a:r>
              <a:rPr lang="en-US" dirty="0">
                <a:latin typeface="Cambria" panose="02040503050406030204" pitchFamily="18" charset="0"/>
              </a:rPr>
              <a:t>3. A tall plant crossed with a dwarf one produces offspring of which about one-half are tall and one-half dwarf, what are the genotypes of the parents. </a:t>
            </a:r>
          </a:p>
          <a:p>
            <a:endParaRPr lang="en-US" dirty="0"/>
          </a:p>
        </p:txBody>
      </p:sp>
    </p:spTree>
    <p:extLst>
      <p:ext uri="{BB962C8B-B14F-4D97-AF65-F5344CB8AC3E}">
        <p14:creationId xmlns:p14="http://schemas.microsoft.com/office/powerpoint/2010/main" val="3747841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u="sng" dirty="0" smtClean="0"/>
              <a:t/>
            </a:r>
            <a:br>
              <a:rPr lang="en-US" b="1" u="sng" dirty="0" smtClean="0"/>
            </a:br>
            <a:r>
              <a:rPr lang="en-US" b="1" dirty="0" smtClean="0">
                <a:latin typeface="Cambria" panose="02040503050406030204" pitchFamily="18" charset="0"/>
              </a:rPr>
              <a:t>Problems On Mendel’s Law Of Independent Assortment</a:t>
            </a:r>
            <a:r>
              <a:rPr lang="en-US" dirty="0"/>
              <a:t/>
            </a:r>
            <a:br>
              <a:rPr lang="en-US" dirty="0"/>
            </a:br>
            <a:endParaRPr lang="en-US" dirty="0"/>
          </a:p>
        </p:txBody>
      </p:sp>
      <p:sp>
        <p:nvSpPr>
          <p:cNvPr id="3" name="Content Placeholder 2"/>
          <p:cNvSpPr>
            <a:spLocks noGrp="1"/>
          </p:cNvSpPr>
          <p:nvPr>
            <p:ph idx="1"/>
          </p:nvPr>
        </p:nvSpPr>
        <p:spPr>
          <a:xfrm>
            <a:off x="838200" y="1473958"/>
            <a:ext cx="10515600" cy="4703005"/>
          </a:xfrm>
        </p:spPr>
        <p:txBody>
          <a:bodyPr>
            <a:normAutofit fontScale="77500" lnSpcReduction="20000"/>
          </a:bodyPr>
          <a:lstStyle/>
          <a:p>
            <a:pPr algn="just">
              <a:lnSpc>
                <a:spcPct val="160000"/>
              </a:lnSpc>
            </a:pPr>
            <a:r>
              <a:rPr lang="en-US" b="1" i="1" dirty="0">
                <a:latin typeface="Cambria" panose="02040503050406030204" pitchFamily="18" charset="0"/>
              </a:rPr>
              <a:t>Note: In Mouse Rough Coat (R) habit is dominant over Smooth Coat (r)</a:t>
            </a:r>
            <a:r>
              <a:rPr lang="en-US" b="1" dirty="0">
                <a:latin typeface="Cambria" panose="02040503050406030204" pitchFamily="18" charset="0"/>
              </a:rPr>
              <a:t> and Black Coat Color (B) is dominant over White Coat Color (b) </a:t>
            </a:r>
            <a:endParaRPr lang="en-US" dirty="0">
              <a:latin typeface="Cambria" panose="02040503050406030204" pitchFamily="18" charset="0"/>
            </a:endParaRPr>
          </a:p>
          <a:p>
            <a:pPr algn="just">
              <a:lnSpc>
                <a:spcPct val="160000"/>
              </a:lnSpc>
            </a:pPr>
            <a:r>
              <a:rPr lang="en-US" dirty="0">
                <a:latin typeface="Cambria" panose="02040503050406030204" pitchFamily="18" charset="0"/>
              </a:rPr>
              <a:t>1. If a homozygous rough black mouse is crossed with one homozygous for smooth white, what will be the appearance of </a:t>
            </a:r>
            <a:endParaRPr lang="en-US" dirty="0" smtClean="0">
              <a:latin typeface="Cambria" panose="02040503050406030204" pitchFamily="18" charset="0"/>
            </a:endParaRPr>
          </a:p>
          <a:p>
            <a:pPr marL="0" indent="0" algn="just">
              <a:lnSpc>
                <a:spcPct val="160000"/>
              </a:lnSpc>
              <a:buNone/>
            </a:pPr>
            <a:r>
              <a:rPr lang="en-US" dirty="0" smtClean="0">
                <a:latin typeface="Cambria" panose="02040503050406030204" pitchFamily="18" charset="0"/>
              </a:rPr>
              <a:t>a. </a:t>
            </a:r>
            <a:r>
              <a:rPr lang="en-US" dirty="0">
                <a:latin typeface="Cambria" panose="02040503050406030204" pitchFamily="18" charset="0"/>
              </a:rPr>
              <a:t>F1		</a:t>
            </a:r>
            <a:r>
              <a:rPr lang="en-US" dirty="0" smtClean="0">
                <a:latin typeface="Cambria" panose="02040503050406030204" pitchFamily="18" charset="0"/>
              </a:rPr>
              <a:t>b</a:t>
            </a:r>
            <a:r>
              <a:rPr lang="en-US" dirty="0">
                <a:latin typeface="Cambria" panose="02040503050406030204" pitchFamily="18" charset="0"/>
              </a:rPr>
              <a:t>. </a:t>
            </a:r>
            <a:r>
              <a:rPr lang="en-US" dirty="0" smtClean="0">
                <a:latin typeface="Cambria" panose="02040503050406030204" pitchFamily="18" charset="0"/>
              </a:rPr>
              <a:t>F2      c</a:t>
            </a:r>
            <a:r>
              <a:rPr lang="en-US" dirty="0">
                <a:latin typeface="Cambria" panose="02040503050406030204" pitchFamily="18" charset="0"/>
              </a:rPr>
              <a:t>. of the offspring of a cross of f1 with homozygous rough black </a:t>
            </a:r>
            <a:r>
              <a:rPr lang="en-US" dirty="0" smtClean="0">
                <a:latin typeface="Cambria" panose="02040503050406030204" pitchFamily="18" charset="0"/>
              </a:rPr>
              <a:t>mouse                d</a:t>
            </a:r>
            <a:r>
              <a:rPr lang="en-US" dirty="0">
                <a:latin typeface="Cambria" panose="02040503050406030204" pitchFamily="18" charset="0"/>
              </a:rPr>
              <a:t>. of the offspring of a cross of f1 with homozygous smooth </a:t>
            </a:r>
            <a:r>
              <a:rPr lang="en-US" dirty="0" smtClean="0">
                <a:latin typeface="Cambria" panose="02040503050406030204" pitchFamily="18" charset="0"/>
              </a:rPr>
              <a:t>white </a:t>
            </a:r>
            <a:endParaRPr lang="en-US" dirty="0">
              <a:latin typeface="Cambria" panose="02040503050406030204" pitchFamily="18" charset="0"/>
            </a:endParaRPr>
          </a:p>
          <a:p>
            <a:pPr marL="0" indent="0" algn="just">
              <a:lnSpc>
                <a:spcPct val="160000"/>
              </a:lnSpc>
              <a:buNone/>
            </a:pPr>
            <a:r>
              <a:rPr lang="en-US" dirty="0">
                <a:latin typeface="Cambria" panose="02040503050406030204" pitchFamily="18" charset="0"/>
              </a:rPr>
              <a:t>2. How many of the </a:t>
            </a:r>
            <a:r>
              <a:rPr lang="en-US" dirty="0" err="1">
                <a:latin typeface="Cambria" panose="02040503050406030204" pitchFamily="18" charset="0"/>
              </a:rPr>
              <a:t>offsprings</a:t>
            </a:r>
            <a:r>
              <a:rPr lang="en-US" dirty="0">
                <a:latin typeface="Cambria" panose="02040503050406030204" pitchFamily="18" charset="0"/>
              </a:rPr>
              <a:t> in F2 generation of Q # 1 will be homozygous for both rough and black character.</a:t>
            </a:r>
          </a:p>
          <a:p>
            <a:endParaRPr lang="en-US" dirty="0"/>
          </a:p>
        </p:txBody>
      </p:sp>
    </p:spTree>
    <p:extLst>
      <p:ext uri="{BB962C8B-B14F-4D97-AF65-F5344CB8AC3E}">
        <p14:creationId xmlns:p14="http://schemas.microsoft.com/office/powerpoint/2010/main" val="2048469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9934"/>
            <a:ext cx="10515600" cy="5595581"/>
          </a:xfrm>
        </p:spPr>
        <p:txBody>
          <a:bodyPr>
            <a:normAutofit/>
          </a:bodyPr>
          <a:lstStyle/>
          <a:p>
            <a:pPr marL="0" indent="0" algn="just">
              <a:lnSpc>
                <a:spcPct val="150000"/>
              </a:lnSpc>
              <a:buNone/>
            </a:pPr>
            <a:r>
              <a:rPr lang="en-US" dirty="0">
                <a:latin typeface="Cambria" panose="02040503050406030204" pitchFamily="18" charset="0"/>
              </a:rPr>
              <a:t>3. Seed Color : Yellow = G; Green = g</a:t>
            </a:r>
          </a:p>
          <a:p>
            <a:pPr algn="just">
              <a:lnSpc>
                <a:spcPct val="150000"/>
              </a:lnSpc>
            </a:pPr>
            <a:r>
              <a:rPr lang="en-US" dirty="0">
                <a:latin typeface="Cambria" panose="02040503050406030204" pitchFamily="18" charset="0"/>
              </a:rPr>
              <a:t>    Seed Shape: Round = W ; Wrinkled = w</a:t>
            </a:r>
          </a:p>
          <a:p>
            <a:pPr algn="just">
              <a:lnSpc>
                <a:spcPct val="150000"/>
              </a:lnSpc>
            </a:pPr>
            <a:r>
              <a:rPr lang="en-US" dirty="0">
                <a:latin typeface="Cambria" panose="02040503050406030204" pitchFamily="18" charset="0"/>
              </a:rPr>
              <a:t>  If a homozygous Yellow Round is crossed with one homozygous for Green Wrinkled, what will be the appearance of </a:t>
            </a:r>
          </a:p>
          <a:p>
            <a:pPr marL="0" indent="0" algn="just">
              <a:lnSpc>
                <a:spcPct val="150000"/>
              </a:lnSpc>
              <a:buNone/>
            </a:pPr>
            <a:r>
              <a:rPr lang="en-US" dirty="0">
                <a:latin typeface="Cambria" panose="02040503050406030204" pitchFamily="18" charset="0"/>
              </a:rPr>
              <a:t> </a:t>
            </a:r>
            <a:r>
              <a:rPr lang="en-US" dirty="0" smtClean="0">
                <a:latin typeface="Cambria" panose="02040503050406030204" pitchFamily="18" charset="0"/>
              </a:rPr>
              <a:t>a</a:t>
            </a:r>
            <a:r>
              <a:rPr lang="en-US" dirty="0">
                <a:latin typeface="Cambria" panose="02040503050406030204" pitchFamily="18" charset="0"/>
              </a:rPr>
              <a:t>. F1				b. F2</a:t>
            </a:r>
          </a:p>
          <a:p>
            <a:pPr marL="0" indent="0" algn="just">
              <a:lnSpc>
                <a:spcPct val="150000"/>
              </a:lnSpc>
              <a:buNone/>
            </a:pPr>
            <a:r>
              <a:rPr lang="en-US" dirty="0">
                <a:latin typeface="Cambria" panose="02040503050406030204" pitchFamily="18" charset="0"/>
              </a:rPr>
              <a:t> </a:t>
            </a:r>
            <a:r>
              <a:rPr lang="en-US" dirty="0" smtClean="0">
                <a:latin typeface="Cambria" panose="02040503050406030204" pitchFamily="18" charset="0"/>
              </a:rPr>
              <a:t>c</a:t>
            </a:r>
            <a:r>
              <a:rPr lang="en-US" dirty="0">
                <a:latin typeface="Cambria" panose="02040503050406030204" pitchFamily="18" charset="0"/>
              </a:rPr>
              <a:t>. of the offspring of a cross of f1 with homozygous Yellow Round </a:t>
            </a:r>
          </a:p>
          <a:p>
            <a:pPr marL="0" indent="0" algn="just">
              <a:lnSpc>
                <a:spcPct val="150000"/>
              </a:lnSpc>
              <a:buNone/>
            </a:pPr>
            <a:r>
              <a:rPr lang="en-US" dirty="0" smtClean="0">
                <a:latin typeface="Cambria" panose="02040503050406030204" pitchFamily="18" charset="0"/>
              </a:rPr>
              <a:t>d</a:t>
            </a:r>
            <a:r>
              <a:rPr lang="en-US" dirty="0">
                <a:latin typeface="Cambria" panose="02040503050406030204" pitchFamily="18" charset="0"/>
              </a:rPr>
              <a:t>. of the offspring of a cross of f1 with homozygous   Green Wrinkled </a:t>
            </a:r>
          </a:p>
          <a:p>
            <a:endParaRPr lang="en-US" dirty="0"/>
          </a:p>
        </p:txBody>
      </p:sp>
    </p:spTree>
    <p:extLst>
      <p:ext uri="{BB962C8B-B14F-4D97-AF65-F5344CB8AC3E}">
        <p14:creationId xmlns:p14="http://schemas.microsoft.com/office/powerpoint/2010/main" val="2287570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Life of Mendel</a:t>
            </a:r>
            <a:endParaRPr lang="en-US" dirty="0">
              <a:latin typeface="Cambria" panose="02040503050406030204"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dirty="0">
                <a:latin typeface="Cambria" panose="02040503050406030204" pitchFamily="18" charset="0"/>
              </a:rPr>
              <a:t>Johann </a:t>
            </a:r>
            <a:r>
              <a:rPr lang="en-US" dirty="0" err="1">
                <a:latin typeface="Cambria" panose="02040503050406030204" pitchFamily="18" charset="0"/>
              </a:rPr>
              <a:t>Greogar</a:t>
            </a:r>
            <a:r>
              <a:rPr lang="en-US" dirty="0">
                <a:latin typeface="Cambria" panose="02040503050406030204" pitchFamily="18" charset="0"/>
              </a:rPr>
              <a:t> Mendel, </a:t>
            </a:r>
            <a:r>
              <a:rPr lang="en-US" b="1" u="sng" dirty="0">
                <a:latin typeface="Cambria" panose="02040503050406030204" pitchFamily="18" charset="0"/>
              </a:rPr>
              <a:t>1822, Silesia</a:t>
            </a:r>
            <a:endParaRPr lang="en-US" dirty="0">
              <a:latin typeface="Cambria" panose="02040503050406030204" pitchFamily="18" charset="0"/>
            </a:endParaRPr>
          </a:p>
          <a:p>
            <a:pPr algn="just">
              <a:lnSpc>
                <a:spcPct val="150000"/>
              </a:lnSpc>
            </a:pPr>
            <a:r>
              <a:rPr lang="en-US" b="1" u="sng" dirty="0">
                <a:latin typeface="Cambria" panose="02040503050406030204" pitchFamily="18" charset="0"/>
              </a:rPr>
              <a:t>Father</a:t>
            </a:r>
            <a:r>
              <a:rPr lang="en-US" dirty="0">
                <a:latin typeface="Cambria" panose="02040503050406030204" pitchFamily="18" charset="0"/>
              </a:rPr>
              <a:t> name: </a:t>
            </a:r>
            <a:r>
              <a:rPr lang="en-US" b="1" u="sng" dirty="0">
                <a:latin typeface="Cambria" panose="02040503050406030204" pitchFamily="18" charset="0"/>
              </a:rPr>
              <a:t>Anton</a:t>
            </a:r>
            <a:r>
              <a:rPr lang="en-US" dirty="0">
                <a:latin typeface="Cambria" panose="02040503050406030204" pitchFamily="18" charset="0"/>
              </a:rPr>
              <a:t>, a poor family, crop sharing family   </a:t>
            </a:r>
          </a:p>
          <a:p>
            <a:pPr algn="just">
              <a:lnSpc>
                <a:spcPct val="150000"/>
              </a:lnSpc>
            </a:pPr>
            <a:r>
              <a:rPr lang="en-US" b="1" u="sng" dirty="0">
                <a:latin typeface="Cambria" panose="02040503050406030204" pitchFamily="18" charset="0"/>
              </a:rPr>
              <a:t>Two Sister Victoria and Teresa</a:t>
            </a:r>
            <a:r>
              <a:rPr lang="en-US" dirty="0">
                <a:latin typeface="Cambria" panose="02040503050406030204" pitchFamily="18" charset="0"/>
              </a:rPr>
              <a:t>, he was the youngest</a:t>
            </a:r>
          </a:p>
          <a:p>
            <a:pPr algn="just">
              <a:lnSpc>
                <a:spcPct val="150000"/>
              </a:lnSpc>
            </a:pPr>
            <a:r>
              <a:rPr lang="en-US" dirty="0">
                <a:latin typeface="Cambria" panose="02040503050406030204" pitchFamily="18" charset="0"/>
              </a:rPr>
              <a:t>Mendel was weak, not robust, most time sick, not fit for farming, so he was </a:t>
            </a:r>
            <a:r>
              <a:rPr lang="en-US" b="1" u="sng" dirty="0">
                <a:latin typeface="Cambria" panose="02040503050406030204" pitchFamily="18" charset="0"/>
              </a:rPr>
              <a:t>sent to boarding school to become a teacher</a:t>
            </a: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3903213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9934"/>
            <a:ext cx="10515600" cy="5848065"/>
          </a:xfrm>
        </p:spPr>
        <p:txBody>
          <a:bodyPr>
            <a:normAutofit lnSpcReduction="10000"/>
          </a:bodyPr>
          <a:lstStyle/>
          <a:p>
            <a:pPr algn="just">
              <a:lnSpc>
                <a:spcPct val="150000"/>
              </a:lnSpc>
            </a:pPr>
            <a:r>
              <a:rPr lang="en-US" dirty="0">
                <a:latin typeface="Cambria" panose="02040503050406030204" pitchFamily="18" charset="0"/>
              </a:rPr>
              <a:t>1838, father lost his legs, so he had to come back to look the farm, he was a patient of </a:t>
            </a:r>
            <a:r>
              <a:rPr lang="en-US" b="1" u="sng" dirty="0">
                <a:latin typeface="Cambria" panose="02040503050406030204" pitchFamily="18" charset="0"/>
              </a:rPr>
              <a:t>melancholia (current day depression)</a:t>
            </a:r>
            <a:r>
              <a:rPr lang="en-US" dirty="0">
                <a:latin typeface="Cambria" panose="02040503050406030204" pitchFamily="18" charset="0"/>
              </a:rPr>
              <a:t> and went to bed for six months.  </a:t>
            </a:r>
          </a:p>
          <a:p>
            <a:pPr algn="just">
              <a:lnSpc>
                <a:spcPct val="150000"/>
              </a:lnSpc>
            </a:pPr>
            <a:r>
              <a:rPr lang="en-US" dirty="0" smtClean="0">
                <a:latin typeface="Cambria" panose="02040503050406030204" pitchFamily="18" charset="0"/>
              </a:rPr>
              <a:t>Victoria </a:t>
            </a:r>
            <a:r>
              <a:rPr lang="en-US" dirty="0">
                <a:latin typeface="Cambria" panose="02040503050406030204" pitchFamily="18" charset="0"/>
              </a:rPr>
              <a:t>got married and her husband got the farm. Father gave money to Teresa, and Teresa sent Mendel to Brno (Czech republic) to pursue his studies and he joined the </a:t>
            </a:r>
            <a:r>
              <a:rPr lang="en-US" b="1" u="sng" dirty="0">
                <a:latin typeface="Cambria" panose="02040503050406030204" pitchFamily="18" charset="0"/>
              </a:rPr>
              <a:t>monastery of Saint Thomas  </a:t>
            </a:r>
            <a:endParaRPr lang="en-US" dirty="0">
              <a:latin typeface="Cambria" panose="02040503050406030204" pitchFamily="18" charset="0"/>
            </a:endParaRPr>
          </a:p>
          <a:p>
            <a:pPr algn="just">
              <a:lnSpc>
                <a:spcPct val="150000"/>
              </a:lnSpc>
            </a:pPr>
            <a:r>
              <a:rPr lang="en-US" b="1" u="sng" dirty="0">
                <a:latin typeface="Cambria" panose="02040503050406030204" pitchFamily="18" charset="0"/>
              </a:rPr>
              <a:t>Abbot </a:t>
            </a:r>
            <a:r>
              <a:rPr lang="en-US" b="1" u="sng" dirty="0" err="1">
                <a:latin typeface="Cambria" panose="02040503050406030204" pitchFamily="18" charset="0"/>
              </a:rPr>
              <a:t>Napp</a:t>
            </a:r>
            <a:r>
              <a:rPr lang="en-US" dirty="0">
                <a:latin typeface="Cambria" panose="02040503050406030204" pitchFamily="18" charset="0"/>
              </a:rPr>
              <a:t> made him a </a:t>
            </a:r>
            <a:r>
              <a:rPr lang="en-US" b="1" u="sng" dirty="0">
                <a:latin typeface="Cambria" panose="02040503050406030204" pitchFamily="18" charset="0"/>
              </a:rPr>
              <a:t>teacher </a:t>
            </a:r>
            <a:r>
              <a:rPr lang="en-US" u="sng" dirty="0">
                <a:latin typeface="Cambria" panose="02040503050406030204" pitchFamily="18" charset="0"/>
              </a:rPr>
              <a:t>i</a:t>
            </a:r>
            <a:r>
              <a:rPr lang="en-US" dirty="0">
                <a:latin typeface="Cambria" panose="02040503050406030204" pitchFamily="18" charset="0"/>
              </a:rPr>
              <a:t>n church school, he was good but the parent complained that he has </a:t>
            </a:r>
            <a:r>
              <a:rPr lang="en-US" b="1" u="sng" dirty="0">
                <a:latin typeface="Cambria" panose="02040503050406030204" pitchFamily="18" charset="0"/>
              </a:rPr>
              <a:t>no credentials</a:t>
            </a:r>
            <a:r>
              <a:rPr lang="en-US" dirty="0">
                <a:latin typeface="Cambria" panose="02040503050406030204" pitchFamily="18" charset="0"/>
              </a:rPr>
              <a:t> </a:t>
            </a:r>
          </a:p>
        </p:txBody>
      </p:sp>
    </p:spTree>
    <p:extLst>
      <p:ext uri="{BB962C8B-B14F-4D97-AF65-F5344CB8AC3E}">
        <p14:creationId xmlns:p14="http://schemas.microsoft.com/office/powerpoint/2010/main" val="3310751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093"/>
            <a:ext cx="10515600" cy="5521870"/>
          </a:xfrm>
        </p:spPr>
        <p:txBody>
          <a:bodyPr>
            <a:normAutofit fontScale="92500"/>
          </a:bodyPr>
          <a:lstStyle/>
          <a:p>
            <a:pPr algn="just">
              <a:lnSpc>
                <a:spcPct val="160000"/>
              </a:lnSpc>
            </a:pPr>
            <a:r>
              <a:rPr lang="en-US" dirty="0">
                <a:latin typeface="Cambria" panose="02040503050406030204" pitchFamily="18" charset="0"/>
              </a:rPr>
              <a:t>There was a test for teaching credentials which he failed because he has </a:t>
            </a:r>
            <a:r>
              <a:rPr lang="en-US" b="1" u="sng" dirty="0">
                <a:latin typeface="Cambria" panose="02040503050406030204" pitchFamily="18" charset="0"/>
              </a:rPr>
              <a:t>test anxiety</a:t>
            </a:r>
            <a:endParaRPr lang="en-US" dirty="0">
              <a:latin typeface="Cambria" panose="02040503050406030204" pitchFamily="18" charset="0"/>
            </a:endParaRPr>
          </a:p>
          <a:p>
            <a:pPr algn="just">
              <a:lnSpc>
                <a:spcPct val="160000"/>
              </a:lnSpc>
            </a:pPr>
            <a:r>
              <a:rPr lang="en-US" dirty="0">
                <a:latin typeface="Cambria" panose="02040503050406030204" pitchFamily="18" charset="0"/>
              </a:rPr>
              <a:t>He was sent to </a:t>
            </a:r>
            <a:r>
              <a:rPr lang="en-US" b="1" u="sng" dirty="0">
                <a:latin typeface="Cambria" panose="02040503050406030204" pitchFamily="18" charset="0"/>
              </a:rPr>
              <a:t>Vienna to university</a:t>
            </a:r>
            <a:r>
              <a:rPr lang="en-US" dirty="0">
                <a:latin typeface="Cambria" panose="02040503050406030204" pitchFamily="18" charset="0"/>
              </a:rPr>
              <a:t>, he has three important </a:t>
            </a:r>
            <a:r>
              <a:rPr lang="en-US" b="1" u="sng" dirty="0">
                <a:latin typeface="Cambria" panose="02040503050406030204" pitchFamily="18" charset="0"/>
              </a:rPr>
              <a:t>teachers</a:t>
            </a:r>
            <a:endParaRPr lang="en-US" dirty="0">
              <a:latin typeface="Cambria" panose="02040503050406030204" pitchFamily="18" charset="0"/>
            </a:endParaRPr>
          </a:p>
          <a:p>
            <a:pPr algn="just">
              <a:lnSpc>
                <a:spcPct val="160000"/>
              </a:lnSpc>
            </a:pPr>
            <a:r>
              <a:rPr lang="en-US" b="1" u="sng" dirty="0" smtClean="0">
                <a:latin typeface="Cambria" panose="02040503050406030204" pitchFamily="18" charset="0"/>
              </a:rPr>
              <a:t>Unger</a:t>
            </a:r>
            <a:r>
              <a:rPr lang="en-US" b="1" u="sng" dirty="0">
                <a:latin typeface="Cambria" panose="02040503050406030204" pitchFamily="18" charset="0"/>
              </a:rPr>
              <a:t>, Plant anatomist</a:t>
            </a:r>
            <a:endParaRPr lang="en-US" dirty="0">
              <a:latin typeface="Cambria" panose="02040503050406030204" pitchFamily="18" charset="0"/>
            </a:endParaRPr>
          </a:p>
          <a:p>
            <a:pPr lvl="0" algn="just">
              <a:lnSpc>
                <a:spcPct val="160000"/>
              </a:lnSpc>
            </a:pPr>
            <a:r>
              <a:rPr lang="en-US" b="1" u="sng" dirty="0" smtClean="0">
                <a:latin typeface="Cambria" panose="02040503050406030204" pitchFamily="18" charset="0"/>
              </a:rPr>
              <a:t>Doppler</a:t>
            </a:r>
            <a:r>
              <a:rPr lang="en-US" b="1" u="sng" dirty="0">
                <a:latin typeface="Cambria" panose="02040503050406030204" pitchFamily="18" charset="0"/>
              </a:rPr>
              <a:t>, Physicist </a:t>
            </a:r>
            <a:endParaRPr lang="en-US" dirty="0">
              <a:latin typeface="Cambria" panose="02040503050406030204" pitchFamily="18" charset="0"/>
            </a:endParaRPr>
          </a:p>
          <a:p>
            <a:pPr lvl="0" algn="just">
              <a:lnSpc>
                <a:spcPct val="160000"/>
              </a:lnSpc>
            </a:pPr>
            <a:r>
              <a:rPr lang="en-US" b="1" u="sng" dirty="0">
                <a:latin typeface="Cambria" panose="02040503050406030204" pitchFamily="18" charset="0"/>
              </a:rPr>
              <a:t>Ettinghousen, Mathematician</a:t>
            </a:r>
            <a:endParaRPr lang="en-US" dirty="0">
              <a:latin typeface="Cambria" panose="02040503050406030204" pitchFamily="18" charset="0"/>
            </a:endParaRPr>
          </a:p>
          <a:p>
            <a:pPr algn="just">
              <a:lnSpc>
                <a:spcPct val="160000"/>
              </a:lnSpc>
            </a:pPr>
            <a:r>
              <a:rPr lang="en-US" dirty="0" smtClean="0">
                <a:latin typeface="Cambria" panose="02040503050406030204" pitchFamily="18" charset="0"/>
              </a:rPr>
              <a:t>He </a:t>
            </a:r>
            <a:r>
              <a:rPr lang="en-US" dirty="0">
                <a:latin typeface="Cambria" panose="02040503050406030204" pitchFamily="18" charset="0"/>
              </a:rPr>
              <a:t>failed the exams, came back, went to bed for six months</a:t>
            </a:r>
            <a:r>
              <a:rPr lang="en-US" dirty="0" smtClean="0">
                <a:latin typeface="Cambria" panose="02040503050406030204" pitchFamily="18" charset="0"/>
              </a:rPr>
              <a:t>.</a:t>
            </a:r>
          </a:p>
          <a:p>
            <a:endParaRPr lang="en-US" dirty="0"/>
          </a:p>
          <a:p>
            <a:endParaRPr lang="en-US" dirty="0"/>
          </a:p>
        </p:txBody>
      </p:sp>
    </p:spTree>
    <p:extLst>
      <p:ext uri="{BB962C8B-B14F-4D97-AF65-F5344CB8AC3E}">
        <p14:creationId xmlns:p14="http://schemas.microsoft.com/office/powerpoint/2010/main" val="360098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8740"/>
            <a:ext cx="10515600" cy="5718412"/>
          </a:xfrm>
        </p:spPr>
        <p:txBody>
          <a:bodyPr>
            <a:normAutofit fontScale="92500" lnSpcReduction="10000"/>
          </a:bodyPr>
          <a:lstStyle/>
          <a:p>
            <a:pPr algn="just">
              <a:lnSpc>
                <a:spcPct val="150000"/>
              </a:lnSpc>
            </a:pPr>
            <a:r>
              <a:rPr lang="en-US" dirty="0">
                <a:latin typeface="Cambria" panose="02040503050406030204" pitchFamily="18" charset="0"/>
              </a:rPr>
              <a:t>He was made TA and he worked on Blending inheritance (Blending inheritance is important because it give you better results as compared to the species itself). Most of the land around Brno was owned by the church, so the church was interested in blending to make money.</a:t>
            </a:r>
          </a:p>
          <a:p>
            <a:pPr algn="just">
              <a:lnSpc>
                <a:spcPct val="150000"/>
              </a:lnSpc>
            </a:pPr>
            <a:r>
              <a:rPr lang="en-US" b="1" dirty="0" smtClean="0">
                <a:latin typeface="Cambria" panose="02040503050406030204" pitchFamily="18" charset="0"/>
              </a:rPr>
              <a:t>Known</a:t>
            </a:r>
            <a:r>
              <a:rPr lang="en-US" dirty="0">
                <a:latin typeface="Cambria" panose="02040503050406030204" pitchFamily="18" charset="0"/>
              </a:rPr>
              <a:t>: Blending inheritance</a:t>
            </a:r>
          </a:p>
          <a:p>
            <a:pPr algn="just">
              <a:lnSpc>
                <a:spcPct val="150000"/>
              </a:lnSpc>
            </a:pPr>
            <a:r>
              <a:rPr lang="en-US" b="1" dirty="0">
                <a:latin typeface="Cambria" panose="02040503050406030204" pitchFamily="18" charset="0"/>
              </a:rPr>
              <a:t>Unknown</a:t>
            </a:r>
            <a:r>
              <a:rPr lang="en-US" dirty="0">
                <a:latin typeface="Cambria" panose="02040503050406030204" pitchFamily="18" charset="0"/>
              </a:rPr>
              <a:t>: Chromosome, Mitosis, Meiosis, </a:t>
            </a:r>
            <a:r>
              <a:rPr lang="en-US" dirty="0" err="1">
                <a:latin typeface="Cambria" panose="02040503050406030204" pitchFamily="18" charset="0"/>
              </a:rPr>
              <a:t>Ploidy</a:t>
            </a:r>
            <a:r>
              <a:rPr lang="en-US" dirty="0">
                <a:latin typeface="Cambria" panose="02040503050406030204" pitchFamily="18" charset="0"/>
              </a:rPr>
              <a:t>, DNA </a:t>
            </a:r>
          </a:p>
          <a:p>
            <a:pPr algn="just">
              <a:lnSpc>
                <a:spcPct val="150000"/>
              </a:lnSpc>
            </a:pPr>
            <a:r>
              <a:rPr lang="en-US" dirty="0">
                <a:latin typeface="Cambria" panose="02040503050406030204" pitchFamily="18" charset="0"/>
              </a:rPr>
              <a:t>Unger was in contact with church, making hybrids</a:t>
            </a:r>
          </a:p>
          <a:p>
            <a:pPr algn="just">
              <a:lnSpc>
                <a:spcPct val="150000"/>
              </a:lnSpc>
            </a:pPr>
            <a:r>
              <a:rPr lang="en-US" dirty="0">
                <a:latin typeface="Cambria" panose="02040503050406030204" pitchFamily="18" charset="0"/>
              </a:rPr>
              <a:t>Companies had catalogues providing true varieties plants (we now would say that it is homozygous at all loci)</a:t>
            </a:r>
          </a:p>
        </p:txBody>
      </p:sp>
    </p:spTree>
    <p:extLst>
      <p:ext uri="{BB962C8B-B14F-4D97-AF65-F5344CB8AC3E}">
        <p14:creationId xmlns:p14="http://schemas.microsoft.com/office/powerpoint/2010/main" val="1712188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8457"/>
          </a:xfrm>
        </p:spPr>
        <p:txBody>
          <a:bodyPr>
            <a:normAutofit fontScale="90000"/>
          </a:bodyPr>
          <a:lstStyle/>
          <a:p>
            <a:pPr algn="ctr"/>
            <a:r>
              <a:rPr lang="en-US" b="1" dirty="0" smtClean="0">
                <a:latin typeface="Cambria" panose="02040503050406030204" pitchFamily="18" charset="0"/>
                <a:cs typeface="Times New Roman" panose="02020603050405020304" pitchFamily="18" charset="0"/>
              </a:rPr>
              <a:t>Vocabulary </a:t>
            </a:r>
            <a:r>
              <a:rPr lang="en-US" b="1" dirty="0">
                <a:latin typeface="Cambria" panose="02040503050406030204" pitchFamily="18" charset="0"/>
                <a:cs typeface="Times New Roman" panose="02020603050405020304" pitchFamily="18" charset="0"/>
              </a:rPr>
              <a:t>terms</a:t>
            </a:r>
            <a:endParaRPr lang="en-US" dirty="0">
              <a:latin typeface="Cambria" panose="02040503050406030204" pitchFamily="18" charset="0"/>
            </a:endParaRPr>
          </a:p>
        </p:txBody>
      </p:sp>
      <p:sp>
        <p:nvSpPr>
          <p:cNvPr id="4" name="Rectangle 1"/>
          <p:cNvSpPr>
            <a:spLocks noGrp="1" noChangeArrowheads="1"/>
          </p:cNvSpPr>
          <p:nvPr>
            <p:ph idx="1"/>
          </p:nvPr>
        </p:nvSpPr>
        <p:spPr bwMode="auto">
          <a:xfrm>
            <a:off x="838200" y="1218075"/>
            <a:ext cx="1069730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i="0" u="none" strike="noStrike" cap="none" normalizeH="0" baseline="0" dirty="0" smtClean="0">
                <a:ln>
                  <a:noFill/>
                </a:ln>
                <a:effectLst/>
                <a:latin typeface="Bookman Old Style" panose="02050604050505020204" pitchFamily="18" charset="0"/>
                <a:cs typeface="Times New Roman" panose="02020603050405020304" pitchFamily="18" charset="0"/>
              </a:rPr>
              <a:t>There are a few important terms </a:t>
            </a:r>
            <a:r>
              <a:rPr lang="en-US" sz="2000" dirty="0" smtClean="0">
                <a:latin typeface="Bookman Old Style" panose="02050604050505020204" pitchFamily="18" charset="0"/>
                <a:cs typeface="Times New Roman" panose="02020603050405020304" pitchFamily="18" charset="0"/>
              </a:rPr>
              <a:t>you </a:t>
            </a:r>
            <a:r>
              <a:rPr kumimoji="0" lang="en-US" sz="2000" i="0" u="none" strike="noStrike" cap="none" normalizeH="0" baseline="0" dirty="0" smtClean="0">
                <a:ln>
                  <a:noFill/>
                </a:ln>
                <a:effectLst/>
                <a:latin typeface="Bookman Old Style" panose="02050604050505020204" pitchFamily="18" charset="0"/>
                <a:cs typeface="Times New Roman" panose="02020603050405020304" pitchFamily="18" charset="0"/>
              </a:rPr>
              <a:t>should </a:t>
            </a:r>
            <a:r>
              <a:rPr lang="en-US" sz="2000" dirty="0" smtClean="0">
                <a:latin typeface="Bookman Old Style" panose="02050604050505020204" pitchFamily="18" charset="0"/>
                <a:cs typeface="Times New Roman" panose="02020603050405020304" pitchFamily="18" charset="0"/>
              </a:rPr>
              <a:t>know </a:t>
            </a:r>
            <a:r>
              <a:rPr kumimoji="0" lang="en-US" sz="2000" i="0" u="none" strike="noStrike" cap="none" normalizeH="0" baseline="0" dirty="0" smtClean="0">
                <a:ln>
                  <a:noFill/>
                </a:ln>
                <a:effectLst/>
                <a:latin typeface="Bookman Old Style" panose="02050604050505020204" pitchFamily="18" charset="0"/>
                <a:cs typeface="Times New Roman" panose="02020603050405020304" pitchFamily="18" charset="0"/>
              </a:rPr>
              <a:t>before diving into Mendel's Laws.</a:t>
            </a:r>
            <a:endParaRPr kumimoji="0" lang="en-US" sz="2000" i="0"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sng" strike="noStrike" cap="none" normalizeH="0" baseline="0" dirty="0" smtClean="0">
                <a:ln>
                  <a:noFill/>
                </a:ln>
                <a:effectLst/>
                <a:latin typeface="Bookman Old Style" panose="02050604050505020204" pitchFamily="18" charset="0"/>
              </a:rPr>
              <a:t>GENOTYPE</a:t>
            </a:r>
            <a:r>
              <a:rPr kumimoji="0" lang="en-US" sz="2000" i="0" u="none" strike="noStrike" cap="none" normalizeH="0" baseline="0" dirty="0" smtClean="0">
                <a:ln>
                  <a:noFill/>
                </a:ln>
                <a:effectLst/>
                <a:latin typeface="Bookman Old Style" panose="02050604050505020204" pitchFamily="18" charset="0"/>
              </a:rPr>
              <a:t> = the genes present in the DNA of an organism.  </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effectLst/>
                <a:latin typeface="Bookman Old Style" panose="02050604050505020204" pitchFamily="18" charset="0"/>
              </a:rPr>
              <a:t>We will use a pair of letters (ex: </a:t>
            </a:r>
            <a:r>
              <a:rPr kumimoji="0" lang="en-US" sz="2000" i="0" u="none" strike="noStrike" cap="none" normalizeH="0" baseline="0" dirty="0" err="1" smtClean="0">
                <a:ln>
                  <a:noFill/>
                </a:ln>
                <a:effectLst/>
                <a:latin typeface="Bookman Old Style" panose="02050604050505020204" pitchFamily="18" charset="0"/>
              </a:rPr>
              <a:t>Tt</a:t>
            </a:r>
            <a:r>
              <a:rPr kumimoji="0" lang="en-US" sz="2000" i="0" u="none" strike="noStrike" cap="none" normalizeH="0" baseline="0" dirty="0" smtClean="0">
                <a:ln>
                  <a:noFill/>
                </a:ln>
                <a:effectLst/>
                <a:latin typeface="Bookman Old Style" panose="02050604050505020204" pitchFamily="18" charset="0"/>
              </a:rPr>
              <a:t> or YY or </a:t>
            </a:r>
            <a:r>
              <a:rPr kumimoji="0" lang="en-US" sz="2000" i="0" u="none" strike="noStrike" cap="none" normalizeH="0" baseline="0" dirty="0" err="1" smtClean="0">
                <a:ln>
                  <a:noFill/>
                </a:ln>
                <a:effectLst/>
                <a:latin typeface="Bookman Old Style" panose="02050604050505020204" pitchFamily="18" charset="0"/>
              </a:rPr>
              <a:t>ss</a:t>
            </a:r>
            <a:r>
              <a:rPr kumimoji="0" lang="en-US" sz="2000" i="0" u="none" strike="noStrike" cap="none" normalizeH="0" baseline="0" dirty="0" smtClean="0">
                <a:ln>
                  <a:noFill/>
                </a:ln>
                <a:effectLst/>
                <a:latin typeface="Bookman Old Style" panose="02050604050505020204" pitchFamily="18" charset="0"/>
              </a:rPr>
              <a:t>, etc.) to represent genotypes for one particular trait.  </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000" i="0" u="none" strike="noStrike" cap="none" normalizeH="0" baseline="0" dirty="0" smtClean="0">
                <a:ln>
                  <a:noFill/>
                </a:ln>
                <a:effectLst/>
                <a:latin typeface="Bookman Old Style" panose="02050604050505020204" pitchFamily="18" charset="0"/>
              </a:rPr>
              <a:t>There are always two letters in the genotype because (as a result of sexual reproduction) one code for the trait comes from mama organism &amp; the other comes from papa organism, so every offspring gets two codes (two letters).</a:t>
            </a:r>
            <a:endParaRPr kumimoji="0" lang="en-US" sz="2000" i="0" u="none" strike="noStrike" cap="none" normalizeH="0" baseline="0" dirty="0" smtClean="0">
              <a:ln>
                <a:noFill/>
              </a:ln>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i="0" u="none" strike="noStrike" cap="none" normalizeH="0" baseline="0" dirty="0" smtClean="0">
                <a:ln>
                  <a:noFill/>
                </a:ln>
                <a:effectLst/>
                <a:latin typeface="Bookman Old Style" panose="02050604050505020204" pitchFamily="18" charset="0"/>
              </a:rPr>
              <a:t>Now, turns out there are three possible GENOTYPES –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i="0" u="none" strike="noStrike" cap="none" normalizeH="0" baseline="0" dirty="0" smtClean="0">
                <a:ln>
                  <a:noFill/>
                </a:ln>
                <a:effectLst/>
                <a:latin typeface="Bookman Old Style" panose="02050604050505020204" pitchFamily="18" charset="0"/>
              </a:rPr>
              <a:t>two big letters (like "TT"), one of each ("</a:t>
            </a:r>
            <a:r>
              <a:rPr kumimoji="0" lang="en-US" sz="2000" i="0" u="none" strike="noStrike" cap="none" normalizeH="0" baseline="0" dirty="0" err="1" smtClean="0">
                <a:ln>
                  <a:noFill/>
                </a:ln>
                <a:effectLst/>
                <a:latin typeface="Bookman Old Style" panose="02050604050505020204" pitchFamily="18" charset="0"/>
              </a:rPr>
              <a:t>Tt</a:t>
            </a:r>
            <a:r>
              <a:rPr kumimoji="0" lang="en-US" sz="2000" i="0" u="none" strike="noStrike" cap="none" normalizeH="0" baseline="0" dirty="0" smtClean="0">
                <a:ln>
                  <a:noFill/>
                </a:ln>
                <a:effectLst/>
                <a:latin typeface="Bookman Old Style" panose="02050604050505020204" pitchFamily="18" charset="0"/>
              </a:rPr>
              <a:t>"), or two lowercase letters ("</a:t>
            </a:r>
            <a:r>
              <a:rPr kumimoji="0" lang="en-US" sz="2000" i="0" u="none" strike="noStrike" cap="none" normalizeH="0" baseline="0" dirty="0" err="1" smtClean="0">
                <a:ln>
                  <a:noFill/>
                </a:ln>
                <a:effectLst/>
                <a:latin typeface="Bookman Old Style" panose="02050604050505020204" pitchFamily="18" charset="0"/>
              </a:rPr>
              <a:t>tt</a:t>
            </a:r>
            <a:r>
              <a:rPr kumimoji="0" lang="en-US" sz="2000" i="0" u="none" strike="noStrike" cap="none" normalizeH="0" baseline="0" dirty="0" smtClean="0">
                <a:ln>
                  <a:noFill/>
                </a:ln>
                <a:effectLst/>
                <a:latin typeface="Bookman Old Style" panose="02050604050505020204" pitchFamily="18" charset="0"/>
              </a:rPr>
              <a:t>"). </a:t>
            </a:r>
            <a:endParaRPr kumimoji="0" lang="en-US" sz="200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9521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7797"/>
            <a:ext cx="10515600" cy="5549166"/>
          </a:xfrm>
        </p:spPr>
        <p:txBody>
          <a:bodyPr>
            <a:normAutofit/>
          </a:bodyPr>
          <a:lstStyle/>
          <a:p>
            <a:pPr marL="0" lvl="0" indent="0" algn="just" eaLnBrk="0" fontAlgn="base" hangingPunct="0">
              <a:lnSpc>
                <a:spcPct val="150000"/>
              </a:lnSpc>
              <a:spcBef>
                <a:spcPct val="0"/>
              </a:spcBef>
              <a:spcAft>
                <a:spcPct val="0"/>
              </a:spcAft>
              <a:buNone/>
            </a:pPr>
            <a:r>
              <a:rPr lang="en-US" dirty="0" smtClean="0">
                <a:latin typeface="Cambria" panose="02040503050406030204" pitchFamily="18" charset="0"/>
              </a:rPr>
              <a:t>When </a:t>
            </a:r>
            <a:r>
              <a:rPr lang="en-US" dirty="0">
                <a:latin typeface="Cambria" panose="02040503050406030204" pitchFamily="18" charset="0"/>
              </a:rPr>
              <a:t>we have two capital or two lowercase letters in the GENOTYPE (ex: </a:t>
            </a:r>
            <a:r>
              <a:rPr lang="en-US" dirty="0">
                <a:solidFill>
                  <a:srgbClr val="006600"/>
                </a:solidFill>
                <a:latin typeface="Cambria" panose="02040503050406030204" pitchFamily="18" charset="0"/>
              </a:rPr>
              <a:t>TT or </a:t>
            </a:r>
            <a:r>
              <a:rPr lang="en-US" dirty="0" err="1">
                <a:solidFill>
                  <a:srgbClr val="006600"/>
                </a:solidFill>
                <a:latin typeface="Cambria" panose="02040503050406030204" pitchFamily="18" charset="0"/>
              </a:rPr>
              <a:t>tt</a:t>
            </a:r>
            <a:r>
              <a:rPr lang="en-US" dirty="0">
                <a:latin typeface="Cambria" panose="02040503050406030204" pitchFamily="18" charset="0"/>
              </a:rPr>
              <a:t>) it's called </a:t>
            </a:r>
            <a:r>
              <a:rPr lang="en-US" i="1" dirty="0">
                <a:solidFill>
                  <a:srgbClr val="006600"/>
                </a:solidFill>
                <a:latin typeface="Cambria" panose="02040503050406030204" pitchFamily="18" charset="0"/>
              </a:rPr>
              <a:t>HOMOZYGOUS</a:t>
            </a:r>
            <a:r>
              <a:rPr lang="en-US" i="1" dirty="0">
                <a:latin typeface="Cambria" panose="02040503050406030204" pitchFamily="18" charset="0"/>
              </a:rPr>
              <a:t> </a:t>
            </a:r>
            <a:r>
              <a:rPr lang="en-US" dirty="0">
                <a:latin typeface="Cambria" panose="02040503050406030204" pitchFamily="18" charset="0"/>
              </a:rPr>
              <a:t>("homo" means "the same</a:t>
            </a:r>
            <a:r>
              <a:rPr lang="en-US" dirty="0" smtClean="0">
                <a:latin typeface="Cambria" panose="02040503050406030204" pitchFamily="18" charset="0"/>
              </a:rPr>
              <a:t>"). Sometimes </a:t>
            </a:r>
            <a:r>
              <a:rPr lang="en-US" dirty="0">
                <a:latin typeface="Cambria" panose="02040503050406030204" pitchFamily="18" charset="0"/>
              </a:rPr>
              <a:t>the term "</a:t>
            </a:r>
            <a:r>
              <a:rPr lang="en-US" dirty="0">
                <a:solidFill>
                  <a:srgbClr val="006600"/>
                </a:solidFill>
                <a:latin typeface="Cambria" panose="02040503050406030204" pitchFamily="18" charset="0"/>
              </a:rPr>
              <a:t>PURE</a:t>
            </a:r>
            <a:r>
              <a:rPr lang="en-US" dirty="0">
                <a:latin typeface="Cambria" panose="02040503050406030204" pitchFamily="18" charset="0"/>
              </a:rPr>
              <a:t>" is used instead of homozygous.</a:t>
            </a:r>
          </a:p>
          <a:p>
            <a:pPr marL="0" lvl="0" indent="0" algn="just" eaLnBrk="0" fontAlgn="base" hangingPunct="0">
              <a:lnSpc>
                <a:spcPct val="150000"/>
              </a:lnSpc>
              <a:spcBef>
                <a:spcPct val="0"/>
              </a:spcBef>
              <a:spcAft>
                <a:spcPct val="0"/>
              </a:spcAft>
              <a:buNone/>
            </a:pPr>
            <a:r>
              <a:rPr lang="en-US" dirty="0">
                <a:latin typeface="Cambria" panose="02040503050406030204" pitchFamily="18" charset="0"/>
              </a:rPr>
              <a:t>When the GENOTYPE is made up of one capital letter &amp; one lowercase letter (ex: </a:t>
            </a:r>
            <a:r>
              <a:rPr lang="en-US" dirty="0" err="1">
                <a:solidFill>
                  <a:srgbClr val="990000"/>
                </a:solidFill>
                <a:latin typeface="Cambria" panose="02040503050406030204" pitchFamily="18" charset="0"/>
              </a:rPr>
              <a:t>Tt</a:t>
            </a:r>
            <a:r>
              <a:rPr lang="en-US" dirty="0">
                <a:latin typeface="Cambria" panose="02040503050406030204" pitchFamily="18" charset="0"/>
              </a:rPr>
              <a:t>) it's called </a:t>
            </a:r>
            <a:r>
              <a:rPr lang="en-US" i="1" dirty="0">
                <a:solidFill>
                  <a:srgbClr val="993300"/>
                </a:solidFill>
                <a:latin typeface="Cambria" panose="02040503050406030204" pitchFamily="18" charset="0"/>
              </a:rPr>
              <a:t>HETEROZYGOUS</a:t>
            </a:r>
            <a:r>
              <a:rPr lang="en-US" dirty="0">
                <a:latin typeface="Cambria" panose="02040503050406030204" pitchFamily="18" charset="0"/>
              </a:rPr>
              <a:t> ("hetero" means "other").  Just to confuse you, a heterozygous genotype can also be referred to as </a:t>
            </a:r>
            <a:r>
              <a:rPr lang="en-US" i="1" dirty="0">
                <a:solidFill>
                  <a:srgbClr val="993300"/>
                </a:solidFill>
                <a:latin typeface="Cambria" panose="02040503050406030204" pitchFamily="18" charset="0"/>
              </a:rPr>
              <a:t>HYBRID</a:t>
            </a:r>
            <a:r>
              <a:rPr lang="en-US" dirty="0">
                <a:latin typeface="Cambria" panose="02040503050406030204" pitchFamily="18" charset="0"/>
              </a:rPr>
              <a:t>. OK?</a:t>
            </a:r>
          </a:p>
          <a:p>
            <a:endParaRPr lang="en-US" dirty="0"/>
          </a:p>
        </p:txBody>
      </p:sp>
    </p:spTree>
    <p:extLst>
      <p:ext uri="{BB962C8B-B14F-4D97-AF65-F5344CB8AC3E}">
        <p14:creationId xmlns:p14="http://schemas.microsoft.com/office/powerpoint/2010/main" val="404394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73457"/>
            <a:ext cx="10515600" cy="5303506"/>
          </a:xfrm>
        </p:spPr>
        <p:txBody>
          <a:bodyPr/>
          <a:lstStyle/>
          <a:p>
            <a:pPr lvl="0" algn="just">
              <a:lnSpc>
                <a:spcPct val="150000"/>
              </a:lnSpc>
            </a:pPr>
            <a:r>
              <a:rPr lang="en-US" u="sng" dirty="0" smtClean="0"/>
              <a:t>PHENOTYPE</a:t>
            </a:r>
            <a:r>
              <a:rPr lang="en-US" dirty="0" smtClean="0"/>
              <a:t>: how </a:t>
            </a:r>
            <a:r>
              <a:rPr lang="en-US" dirty="0"/>
              <a:t>the trait physically shows-up in the organism.  </a:t>
            </a:r>
            <a:r>
              <a:rPr lang="en-US" dirty="0" smtClean="0"/>
              <a:t>Examples </a:t>
            </a:r>
            <a:r>
              <a:rPr lang="en-US" dirty="0"/>
              <a:t>of phenotypes: blue eyes, brown fur, striped fruit, yellow flowers</a:t>
            </a:r>
            <a:r>
              <a:rPr lang="en-US" dirty="0" smtClean="0"/>
              <a:t>.</a:t>
            </a:r>
          </a:p>
          <a:p>
            <a:pPr lvl="0" algn="just">
              <a:lnSpc>
                <a:spcPct val="150000"/>
              </a:lnSpc>
            </a:pPr>
            <a:r>
              <a:rPr lang="en-US" b="1" u="sng" dirty="0" smtClean="0"/>
              <a:t>ALLELES</a:t>
            </a:r>
            <a:r>
              <a:rPr lang="en-US" b="1" dirty="0"/>
              <a:t> = </a:t>
            </a:r>
            <a:r>
              <a:rPr lang="en-US" b="1" dirty="0" smtClean="0"/>
              <a:t>alternative </a:t>
            </a:r>
            <a:r>
              <a:rPr lang="en-US" b="1" dirty="0"/>
              <a:t>forms of the same gene.  Alleles for a trait are located at corresponding positions on homologous chromosomes.</a:t>
            </a:r>
            <a:endParaRPr lang="en-US" dirty="0"/>
          </a:p>
        </p:txBody>
      </p:sp>
    </p:spTree>
    <p:extLst>
      <p:ext uri="{BB962C8B-B14F-4D97-AF65-F5344CB8AC3E}">
        <p14:creationId xmlns:p14="http://schemas.microsoft.com/office/powerpoint/2010/main" val="401741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Selection of Traits </a:t>
            </a:r>
            <a:endParaRPr lang="en-US" dirty="0">
              <a:latin typeface="Cambria" panose="02040503050406030204" pitchFamily="18" charset="0"/>
            </a:endParaRPr>
          </a:p>
        </p:txBody>
      </p:sp>
      <p:sp>
        <p:nvSpPr>
          <p:cNvPr id="3" name="Content Placeholder 2"/>
          <p:cNvSpPr>
            <a:spLocks noGrp="1"/>
          </p:cNvSpPr>
          <p:nvPr>
            <p:ph idx="1"/>
          </p:nvPr>
        </p:nvSpPr>
        <p:spPr>
          <a:xfrm>
            <a:off x="838200" y="1364776"/>
            <a:ext cx="10515600" cy="5049672"/>
          </a:xfrm>
        </p:spPr>
        <p:txBody>
          <a:bodyPr>
            <a:normAutofit lnSpcReduction="10000"/>
          </a:bodyPr>
          <a:lstStyle/>
          <a:p>
            <a:pPr>
              <a:lnSpc>
                <a:spcPct val="150000"/>
              </a:lnSpc>
            </a:pPr>
            <a:r>
              <a:rPr lang="en-US" b="1" dirty="0">
                <a:latin typeface="Cambria" panose="02040503050406030204" pitchFamily="18" charset="0"/>
              </a:rPr>
              <a:t>Traits		</a:t>
            </a:r>
            <a:r>
              <a:rPr lang="en-US" dirty="0">
                <a:latin typeface="Cambria" panose="02040503050406030204" pitchFamily="18" charset="0"/>
              </a:rPr>
              <a:t>					</a:t>
            </a:r>
            <a:r>
              <a:rPr lang="en-US" b="1" dirty="0">
                <a:latin typeface="Cambria" panose="02040503050406030204" pitchFamily="18" charset="0"/>
              </a:rPr>
              <a:t>Varieties</a:t>
            </a:r>
            <a:endParaRPr lang="en-US" dirty="0">
              <a:latin typeface="Cambria" panose="02040503050406030204" pitchFamily="18" charset="0"/>
            </a:endParaRPr>
          </a:p>
          <a:p>
            <a:pPr>
              <a:lnSpc>
                <a:spcPct val="150000"/>
              </a:lnSpc>
            </a:pPr>
            <a:r>
              <a:rPr lang="en-US" dirty="0">
                <a:latin typeface="Cambria" panose="02040503050406030204" pitchFamily="18" charset="0"/>
              </a:rPr>
              <a:t>Seed shape						Round </a:t>
            </a:r>
            <a:r>
              <a:rPr lang="en-US" dirty="0" err="1">
                <a:latin typeface="Cambria" panose="02040503050406030204" pitchFamily="18" charset="0"/>
              </a:rPr>
              <a:t>Vs</a:t>
            </a:r>
            <a:r>
              <a:rPr lang="en-US" dirty="0">
                <a:latin typeface="Cambria" panose="02040503050406030204" pitchFamily="18" charset="0"/>
              </a:rPr>
              <a:t> wrinkled</a:t>
            </a:r>
          </a:p>
          <a:p>
            <a:pPr>
              <a:lnSpc>
                <a:spcPct val="150000"/>
              </a:lnSpc>
            </a:pPr>
            <a:r>
              <a:rPr lang="en-US" dirty="0">
                <a:latin typeface="Cambria" panose="02040503050406030204" pitchFamily="18" charset="0"/>
              </a:rPr>
              <a:t>Seed color						</a:t>
            </a:r>
            <a:r>
              <a:rPr lang="en-US" dirty="0" smtClean="0">
                <a:latin typeface="Cambria" panose="02040503050406030204" pitchFamily="18" charset="0"/>
              </a:rPr>
              <a:t>	Yellow </a:t>
            </a:r>
            <a:r>
              <a:rPr lang="en-US" dirty="0" err="1">
                <a:latin typeface="Cambria" panose="02040503050406030204" pitchFamily="18" charset="0"/>
              </a:rPr>
              <a:t>Vs</a:t>
            </a:r>
            <a:r>
              <a:rPr lang="en-US" dirty="0">
                <a:latin typeface="Cambria" panose="02040503050406030204" pitchFamily="18" charset="0"/>
              </a:rPr>
              <a:t> green</a:t>
            </a:r>
          </a:p>
          <a:p>
            <a:pPr>
              <a:lnSpc>
                <a:spcPct val="150000"/>
              </a:lnSpc>
            </a:pPr>
            <a:r>
              <a:rPr lang="en-US" dirty="0">
                <a:latin typeface="Cambria" panose="02040503050406030204" pitchFamily="18" charset="0"/>
              </a:rPr>
              <a:t>Flower color						Purple </a:t>
            </a:r>
            <a:r>
              <a:rPr lang="en-US" dirty="0" err="1">
                <a:latin typeface="Cambria" panose="02040503050406030204" pitchFamily="18" charset="0"/>
              </a:rPr>
              <a:t>Vs</a:t>
            </a:r>
            <a:r>
              <a:rPr lang="en-US" dirty="0">
                <a:latin typeface="Cambria" panose="02040503050406030204" pitchFamily="18" charset="0"/>
              </a:rPr>
              <a:t> White</a:t>
            </a:r>
          </a:p>
          <a:p>
            <a:pPr>
              <a:lnSpc>
                <a:spcPct val="150000"/>
              </a:lnSpc>
            </a:pPr>
            <a:r>
              <a:rPr lang="en-US" dirty="0">
                <a:latin typeface="Cambria" panose="02040503050406030204" pitchFamily="18" charset="0"/>
              </a:rPr>
              <a:t>Pod Shape						</a:t>
            </a:r>
            <a:r>
              <a:rPr lang="en-US" dirty="0" smtClean="0">
                <a:latin typeface="Cambria" panose="02040503050406030204" pitchFamily="18" charset="0"/>
              </a:rPr>
              <a:t>	inflated </a:t>
            </a:r>
            <a:r>
              <a:rPr lang="en-US" dirty="0" err="1">
                <a:latin typeface="Cambria" panose="02040503050406030204" pitchFamily="18" charset="0"/>
              </a:rPr>
              <a:t>Vs</a:t>
            </a:r>
            <a:r>
              <a:rPr lang="en-US" dirty="0">
                <a:latin typeface="Cambria" panose="02040503050406030204" pitchFamily="18" charset="0"/>
              </a:rPr>
              <a:t> pinched </a:t>
            </a:r>
          </a:p>
          <a:p>
            <a:pPr>
              <a:lnSpc>
                <a:spcPct val="150000"/>
              </a:lnSpc>
            </a:pPr>
            <a:r>
              <a:rPr lang="en-US" dirty="0">
                <a:latin typeface="Cambria" panose="02040503050406030204" pitchFamily="18" charset="0"/>
              </a:rPr>
              <a:t>Flower position					</a:t>
            </a:r>
            <a:r>
              <a:rPr lang="en-US" dirty="0" smtClean="0">
                <a:latin typeface="Cambria" panose="02040503050406030204" pitchFamily="18" charset="0"/>
              </a:rPr>
              <a:t>	Apical </a:t>
            </a:r>
            <a:r>
              <a:rPr lang="en-US" dirty="0" err="1">
                <a:latin typeface="Cambria" panose="02040503050406030204" pitchFamily="18" charset="0"/>
              </a:rPr>
              <a:t>Vs</a:t>
            </a:r>
            <a:r>
              <a:rPr lang="en-US" dirty="0">
                <a:latin typeface="Cambria" panose="02040503050406030204" pitchFamily="18" charset="0"/>
              </a:rPr>
              <a:t> terminal</a:t>
            </a:r>
          </a:p>
          <a:p>
            <a:pPr>
              <a:lnSpc>
                <a:spcPct val="150000"/>
              </a:lnSpc>
            </a:pPr>
            <a:r>
              <a:rPr lang="en-US" dirty="0">
                <a:latin typeface="Cambria" panose="02040503050406030204" pitchFamily="18" charset="0"/>
              </a:rPr>
              <a:t>Stem length						Long </a:t>
            </a:r>
            <a:r>
              <a:rPr lang="en-US" dirty="0" err="1">
                <a:latin typeface="Cambria" panose="02040503050406030204" pitchFamily="18" charset="0"/>
              </a:rPr>
              <a:t>Vs</a:t>
            </a:r>
            <a:r>
              <a:rPr lang="en-US" dirty="0">
                <a:latin typeface="Cambria" panose="02040503050406030204" pitchFamily="18" charset="0"/>
              </a:rPr>
              <a:t> short</a:t>
            </a:r>
          </a:p>
          <a:p>
            <a:endParaRPr lang="en-US" dirty="0"/>
          </a:p>
        </p:txBody>
      </p:sp>
    </p:spTree>
    <p:extLst>
      <p:ext uri="{BB962C8B-B14F-4D97-AF65-F5344CB8AC3E}">
        <p14:creationId xmlns:p14="http://schemas.microsoft.com/office/powerpoint/2010/main" val="3703964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809</Words>
  <Application>Microsoft Office PowerPoint</Application>
  <PresentationFormat>Widescreen</PresentationFormat>
  <Paragraphs>84</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Bookman Old Style</vt:lpstr>
      <vt:lpstr>Calibri</vt:lpstr>
      <vt:lpstr>Calibri Light</vt:lpstr>
      <vt:lpstr>Cambria</vt:lpstr>
      <vt:lpstr>Times New Roman</vt:lpstr>
      <vt:lpstr>Office Theme</vt:lpstr>
      <vt:lpstr>Mendel Laws </vt:lpstr>
      <vt:lpstr>Life of Mendel</vt:lpstr>
      <vt:lpstr>PowerPoint Presentation</vt:lpstr>
      <vt:lpstr>PowerPoint Presentation</vt:lpstr>
      <vt:lpstr>PowerPoint Presentation</vt:lpstr>
      <vt:lpstr>Vocabulary terms</vt:lpstr>
      <vt:lpstr>PowerPoint Presentation</vt:lpstr>
      <vt:lpstr>PowerPoint Presentation</vt:lpstr>
      <vt:lpstr>Selection of Traits </vt:lpstr>
      <vt:lpstr>Monohybrid Crosses </vt:lpstr>
      <vt:lpstr>Mendel first law</vt:lpstr>
      <vt:lpstr> Dihybrid cross </vt:lpstr>
      <vt:lpstr>Mendel Second law</vt:lpstr>
      <vt:lpstr>PowerPoint Presentation</vt:lpstr>
      <vt:lpstr> PROBLEMS ON MENDEL’S LAW OF SEGREGATION </vt:lpstr>
      <vt:lpstr>PowerPoint Presentation</vt:lpstr>
      <vt:lpstr> Problems On Mendel’s Law Of Independent Assortment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Mendel Laws </dc:title>
  <dc:creator>Dr Ibrar</dc:creator>
  <cp:lastModifiedBy>Dr Ibrar</cp:lastModifiedBy>
  <cp:revision>16</cp:revision>
  <dcterms:created xsi:type="dcterms:W3CDTF">2020-04-12T16:01:23Z</dcterms:created>
  <dcterms:modified xsi:type="dcterms:W3CDTF">2020-04-13T10:41:15Z</dcterms:modified>
</cp:coreProperties>
</file>